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71" r:id="rId5"/>
  </p:sldMasterIdLst>
  <p:notesMasterIdLst>
    <p:notesMasterId r:id="rId15"/>
  </p:notesMasterIdLst>
  <p:handoutMasterIdLst>
    <p:handoutMasterId r:id="rId16"/>
  </p:handoutMasterIdLst>
  <p:sldIdLst>
    <p:sldId id="256" r:id="rId6"/>
    <p:sldId id="259" r:id="rId7"/>
    <p:sldId id="273" r:id="rId8"/>
    <p:sldId id="268" r:id="rId9"/>
    <p:sldId id="312" r:id="rId10"/>
    <p:sldId id="265" r:id="rId11"/>
    <p:sldId id="301" r:id="rId12"/>
    <p:sldId id="276" r:id="rId13"/>
    <p:sldId id="302" r:id="rId14"/>
  </p:sldIdLst>
  <p:sldSz cx="12192000" cy="6858000"/>
  <p:notesSz cx="6858000" cy="9144000"/>
  <p:embeddedFontLst>
    <p:embeddedFont>
      <p:font typeface="Scandia" panose="020B0604020202020204" charset="0"/>
      <p:regular r:id="rId17"/>
      <p:bold r:id="rId18"/>
      <p:italic r:id="rId19"/>
      <p:boldItalic r:id="rId20"/>
    </p:embeddedFont>
    <p:embeddedFont>
      <p:font typeface="Scandia Medium" panose="020B060305000002000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662424-4289-275B-CAB0-FA2D5D9CD3D1}" name="Barton, Michael J." initials="MB" userId="S::MBARTON@hdrinc.com::0693f187-1cd8-49e5-8acc-6a9a6f73a9ac" providerId="AD"/>
  <p188:author id="{54D52F2E-3A0A-BC7C-46C3-13336EAAF918}" name="Santiago, Rebecca" initials="" userId="S::RSANTIAGO@hdrinc.com::0283cb2f-1405-4163-a26f-81fe93d28c77" providerId="AD"/>
  <p188:author id="{6D6107A1-C540-D532-61C2-3AB26B883E93}" name="McVey, Stephanie" initials="" userId="S::SMCVEY@hdrinc.com::dc3c8eed-3284-4e69-af1b-bf2ff1911eb5" providerId="AD"/>
  <p188:author id="{96F624BF-3B8E-BA2D-0FC9-698F8597A95F}" name="Santiago, Rebecca" initials="SR" userId="S::rsantiago@hdrinc.com::0283cb2f-1405-4163-a26f-81fe93d28c77" providerId="AD"/>
  <p188:author id="{C18892CC-C276-734C-0D88-4993268E61C0}" name="Barton, Michael J." initials="" userId="S::mbarton@hdrinc.com::0693f187-1cd8-49e5-8acc-6a9a6f73a9ac" providerId="AD"/>
  <p188:author id="{E1ACD5D9-4845-FC5E-5564-6408D21E3D2E}" name="Ross, Kristi" initials="KR" userId="S::KRROSS@hdrinc.com::4473e856-0d87-42fd-9288-107e5089fc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6B35"/>
    <a:srgbClr val="FFFF00"/>
    <a:srgbClr val="E7A785"/>
    <a:srgbClr val="170E34"/>
    <a:srgbClr val="E2E3DF"/>
    <a:srgbClr val="292929"/>
    <a:srgbClr val="64827E"/>
    <a:srgbClr val="481C42"/>
    <a:srgbClr val="E6D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drinc.sharepoint.com/teams/StratComm-Phoenix/Shared%20Documents/City%20of%20Tucson/MCIP/North%20Segment/Prelim_Tucson_Rapid_Transit_Survey2023-11-28_13_30_5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[Prelim_Tucson_Rapid_Transit_Survey2023-11-28_13_30_51.xlsx]Stone vs. Oracle!PivotTable6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31305757830666697"/>
          <c:y val="8.2012573558278901E-2"/>
          <c:w val="0.37292031952496058"/>
          <c:h val="1"/>
        </c:manualLayout>
      </c:layout>
      <c:pieChart>
        <c:varyColors val="1"/>
        <c:ser>
          <c:idx val="0"/>
          <c:order val="0"/>
          <c:tx>
            <c:strRef>
              <c:f>'Stone vs. Oracle'!$E$1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2-41E1-852C-25DBFDD019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2-41E1-852C-25DBFDD0192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/>
                      <a:t>39%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9C2-41E1-852C-25DBFDD019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9C2-41E1-852C-25DBFDD01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'Stone vs. Oracle'!$D$2:$D$4</c:f>
              <c:strCache>
                <c:ptCount val="2"/>
                <c:pt idx="0">
                  <c:v>Oracle Rd.</c:v>
                </c:pt>
                <c:pt idx="1">
                  <c:v>Stone Ave.</c:v>
                </c:pt>
              </c:strCache>
            </c:strRef>
          </c:cat>
          <c:val>
            <c:numRef>
              <c:f>'Stone vs. Oracle'!$E$2:$E$4</c:f>
              <c:numCache>
                <c:formatCode>0%</c:formatCode>
                <c:ptCount val="2"/>
                <c:pt idx="0">
                  <c:v>0.38184663536776214</c:v>
                </c:pt>
                <c:pt idx="1">
                  <c:v>0.61815336463223791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C2-41E1-852C-25DBFDD019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860566596897096"/>
          <c:y val="1.0008264559010115E-2"/>
          <c:w val="0.1554744374966717"/>
          <c:h val="0.28627161137477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1A6A25-99C2-DE8C-BDC4-361AD6E4CA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6906B-816B-F007-8659-D1FC728D89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1D3B0-514D-4619-9A06-011879FD2B1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C661F-0C69-7C33-57CA-4C797F7D1C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707BF-B11A-3684-339A-8D7375BE7D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463E2-DDFD-424F-B12D-E4BB313F9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57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6D8AF-056F-4F2B-9918-D7355276B8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F3638-3B3B-43F1-AB10-69B1AB80A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4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200" b="1" kern="0">
                <a:ea typeface="MS Mincho" panose="02020609040205080304" pitchFamily="49" charset="-128"/>
                <a:cs typeface="Scandia" panose="020B0603050000020004" pitchFamily="34" charset="0"/>
              </a:rPr>
              <a:t>Why are we doing this? </a:t>
            </a:r>
            <a:endParaRPr lang="en-US" sz="1200" kern="1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kern="0">
                <a:ea typeface="MS Mincho" panose="02020609040205080304" pitchFamily="49" charset="-128"/>
                <a:cs typeface="Scandia" panose="020B0603050000020004" pitchFamily="34" charset="0"/>
              </a:rPr>
              <a:t>Bus rapid transit, or BRT, provides a more cost-efficient and enhanced transit experience compared to local transit services currently offered. BRT can be planned, designed, and implemented at a much lower cost than other high-capacity transit services, such as rail or streetcar, while still offering an improved rider experience through enhanced stations, dedicated lanes, transit signal priority, and high rider capacity. </a:t>
            </a:r>
            <a:endParaRPr lang="en-US" sz="1200" kern="1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/>
          </a:p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2E4D0-8ED8-4195-8A0C-D61EA99CC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200" b="1" kern="0">
                <a:ea typeface="MS Mincho" panose="02020609040205080304" pitchFamily="49" charset="-128"/>
                <a:cs typeface="Scandia" panose="020B0603050000020004" pitchFamily="34" charset="0"/>
              </a:rPr>
              <a:t>Overview </a:t>
            </a:r>
            <a:endParaRPr lang="en-US" sz="1200" kern="1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kern="0">
                <a:ea typeface="MS Mincho" panose="02020609040205080304" pitchFamily="49" charset="-128"/>
                <a:cs typeface="Scandia" panose="020B0603050000020004" pitchFamily="34" charset="0"/>
              </a:rPr>
              <a:t>Starts at Tohono T</a:t>
            </a:r>
            <a:r>
              <a:rPr lang="en-US" sz="1200" kern="0">
                <a:latin typeface="Times New Roman" panose="02020603050405020304" pitchFamily="18" charset="0"/>
                <a:ea typeface="MS Mincho" panose="02020609040205080304" pitchFamily="49" charset="-128"/>
                <a:cs typeface="Scandia" panose="020B0603050000020004" pitchFamily="34" charset="0"/>
              </a:rPr>
              <a:t>’</a:t>
            </a:r>
            <a:r>
              <a:rPr lang="en-US" sz="1200" kern="0">
                <a:ea typeface="MS Mincho" panose="02020609040205080304" pitchFamily="49" charset="-128"/>
                <a:cs typeface="Scandia" panose="020B0603050000020004" pitchFamily="34" charset="0"/>
              </a:rPr>
              <a:t>adai Transit Center </a:t>
            </a:r>
            <a:endParaRPr lang="en-US" sz="1200" kern="1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kern="0">
                <a:ea typeface="MS Mincho" panose="02020609040205080304" pitchFamily="49" charset="-128"/>
                <a:cs typeface="Scandia" panose="020B0603050000020004" pitchFamily="34" charset="0"/>
              </a:rPr>
              <a:t>Ends at Ronstadt Transit Center</a:t>
            </a:r>
            <a:endParaRPr lang="en-US" sz="1200" kern="1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b="1" kern="0">
                <a:ea typeface="MS Mincho" panose="02020609040205080304" pitchFamily="49" charset="-128"/>
                <a:cs typeface="Scandia" panose="020B0603050000020004" pitchFamily="34" charset="0"/>
              </a:rPr>
              <a:t>Two alignment options: </a:t>
            </a:r>
            <a:endParaRPr lang="en-US" sz="1200" kern="1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kern="0">
                <a:ea typeface="MS Mincho" panose="02020609040205080304" pitchFamily="49" charset="-128"/>
                <a:cs typeface="Scandia" panose="020B0603050000020004" pitchFamily="34" charset="0"/>
              </a:rPr>
              <a:t>Stone Avenue corridor</a:t>
            </a:r>
            <a:endParaRPr lang="en-US" sz="1200" kern="1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kern="0">
                <a:ea typeface="MS Mincho" panose="02020609040205080304" pitchFamily="49" charset="-128"/>
                <a:cs typeface="Scandia" panose="020B0603050000020004" pitchFamily="34" charset="0"/>
              </a:rPr>
              <a:t>Oracle Road/State Route 77 corridor </a:t>
            </a:r>
            <a:endParaRPr lang="en-US" sz="1200" kern="1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306">
              <a:lnSpc>
                <a:spcPct val="107000"/>
              </a:lnSpc>
            </a:pPr>
            <a:r>
              <a:rPr lang="en-US" sz="1200" kern="0">
                <a:ea typeface="MS Mincho" panose="02020609040205080304" pitchFamily="49" charset="-128"/>
                <a:cs typeface="Scandia" panose="020B0603050000020004" pitchFamily="34" charset="0"/>
              </a:rPr>
              <a:t> </a:t>
            </a:r>
            <a:endParaRPr lang="en-US" sz="1200" kern="1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kern="0">
                <a:ea typeface="MS Mincho" panose="02020609040205080304" pitchFamily="49" charset="-128"/>
                <a:cs typeface="Scandia" panose="020B0603050000020004" pitchFamily="34" charset="0"/>
              </a:rPr>
              <a:t>Now let</a:t>
            </a:r>
            <a:r>
              <a:rPr lang="en-US" sz="1200" kern="0">
                <a:latin typeface="Times New Roman" panose="02020603050405020304" pitchFamily="18" charset="0"/>
                <a:ea typeface="MS Mincho" panose="02020609040205080304" pitchFamily="49" charset="-128"/>
                <a:cs typeface="Scandia" panose="020B0603050000020004" pitchFamily="34" charset="0"/>
              </a:rPr>
              <a:t>’</a:t>
            </a:r>
            <a:r>
              <a:rPr lang="en-US" sz="1200" kern="0">
                <a:ea typeface="MS Mincho" panose="02020609040205080304" pitchFamily="49" charset="-128"/>
                <a:cs typeface="Scandia" panose="020B0603050000020004" pitchFamily="34" charset="0"/>
              </a:rPr>
              <a:t>s dive into Tucson Rapid Transit </a:t>
            </a:r>
            <a:r>
              <a:rPr lang="en-US" sz="1200" kern="0">
                <a:latin typeface="Times New Roman" panose="02020603050405020304" pitchFamily="18" charset="0"/>
                <a:ea typeface="MS Mincho" panose="02020609040205080304" pitchFamily="49" charset="-128"/>
                <a:cs typeface="Scandia" panose="020B0603050000020004" pitchFamily="34" charset="0"/>
              </a:rPr>
              <a:t>–</a:t>
            </a:r>
            <a:r>
              <a:rPr lang="en-US" sz="1200" kern="0">
                <a:ea typeface="MS Mincho" panose="02020609040205080304" pitchFamily="49" charset="-128"/>
                <a:cs typeface="Scandia" panose="020B0603050000020004" pitchFamily="34" charset="0"/>
              </a:rPr>
              <a:t> North Segment! As mentioned, the project includes two segments, but the north segment is the primary topic of today</a:t>
            </a:r>
            <a:r>
              <a:rPr lang="en-US" sz="1200" kern="0">
                <a:latin typeface="Times New Roman" panose="02020603050405020304" pitchFamily="18" charset="0"/>
                <a:ea typeface="MS Mincho" panose="02020609040205080304" pitchFamily="49" charset="-128"/>
                <a:cs typeface="Scandia" panose="020B0603050000020004" pitchFamily="34" charset="0"/>
              </a:rPr>
              <a:t>’</a:t>
            </a:r>
            <a:r>
              <a:rPr lang="en-US" sz="1200" kern="0">
                <a:ea typeface="MS Mincho" panose="02020609040205080304" pitchFamily="49" charset="-128"/>
                <a:cs typeface="Scandia" panose="020B0603050000020004" pitchFamily="34" charset="0"/>
              </a:rPr>
              <a:t>s discussion. The north segment is exploring BRT on either Oracle Road or Stone Avenue. Both options would connect Tohono T</a:t>
            </a:r>
            <a:r>
              <a:rPr lang="en-US" sz="1200" kern="0">
                <a:latin typeface="Times New Roman" panose="02020603050405020304" pitchFamily="18" charset="0"/>
                <a:ea typeface="MS Mincho" panose="02020609040205080304" pitchFamily="49" charset="-128"/>
                <a:cs typeface="Scandia" panose="020B0603050000020004" pitchFamily="34" charset="0"/>
              </a:rPr>
              <a:t>’</a:t>
            </a:r>
            <a:r>
              <a:rPr lang="en-US" sz="1200" kern="0">
                <a:ea typeface="MS Mincho" panose="02020609040205080304" pitchFamily="49" charset="-128"/>
                <a:cs typeface="Scandia" panose="020B0603050000020004" pitchFamily="34" charset="0"/>
              </a:rPr>
              <a:t>adai Transit Center and the Tucson Mall to the Ronstadt Transit Center and Downtown Tucson. </a:t>
            </a:r>
            <a:endParaRPr lang="en-US" sz="1200" kern="1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200" kern="1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2E4D0-8ED8-4195-8A0C-D61EA99CC18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76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F3638-3B3B-43F1-AB10-69B1AB80AB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4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B9CA8686-7625-BAE7-7041-152B2931B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768" t="5923" b="8036"/>
          <a:stretch/>
        </p:blipFill>
        <p:spPr>
          <a:xfrm rot="5400000">
            <a:off x="3593431" y="-3593431"/>
            <a:ext cx="5005137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1E5BDD-6F16-A85A-1878-87BDCAED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6DA1-B218-8140-5386-002F22A19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7642"/>
            <a:ext cx="9144000" cy="13956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8A811-E373-67FB-9ED5-CFC4378D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logo for a bus&#10;&#10;Description automatically generated">
            <a:extLst>
              <a:ext uri="{FF2B5EF4-FFF2-40B4-BE49-F238E27FC236}">
                <a16:creationId xmlns:a16="http://schemas.microsoft.com/office/drawing/2014/main" id="{1F13703A-CEB5-C8E0-0E2D-E92B435DB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91" y="5197642"/>
            <a:ext cx="1600203" cy="1188722"/>
          </a:xfrm>
          <a:prstGeom prst="rect">
            <a:avLst/>
          </a:prstGeom>
        </p:spPr>
      </p:pic>
      <p:pic>
        <p:nvPicPr>
          <p:cNvPr id="7" name="Picture 6" descr="A logo of a city&#10;&#10;Description automatically generated">
            <a:extLst>
              <a:ext uri="{FF2B5EF4-FFF2-40B4-BE49-F238E27FC236}">
                <a16:creationId xmlns:a16="http://schemas.microsoft.com/office/drawing/2014/main" id="{DE8410C9-100A-AA26-863F-B1EFC6F81B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8" y="5349108"/>
            <a:ext cx="647427" cy="8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8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F9125C-B5D5-5021-8037-A0152E45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5" y="584035"/>
            <a:ext cx="4436150" cy="81814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C80B6-233C-0CC3-2F99-D85336880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627" y="1835317"/>
            <a:ext cx="4106863" cy="414470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3EEE58-CFDA-09FB-3AD6-E58241377FAA}"/>
              </a:ext>
            </a:extLst>
          </p:cNvPr>
          <p:cNvCxnSpPr>
            <a:cxnSpLocks/>
          </p:cNvCxnSpPr>
          <p:nvPr userDrawn="1"/>
        </p:nvCxnSpPr>
        <p:spPr>
          <a:xfrm>
            <a:off x="-84221" y="1618749"/>
            <a:ext cx="519860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43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C4687-A17D-720C-E6AF-C12D39E2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28FFC-B955-F88F-B682-49A8D174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35A51-7E2C-22C1-1791-080B9B4C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635B7F8-6C08-F907-8F7D-CD68FB3F8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07" t="3583" b="3583"/>
          <a:stretch/>
        </p:blipFill>
        <p:spPr>
          <a:xfrm>
            <a:off x="0" y="0"/>
            <a:ext cx="5517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63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C4687-A17D-720C-E6AF-C12D39E2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28FFC-B955-F88F-B682-49A8D174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35A51-7E2C-22C1-1791-080B9B4C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635B7F8-6C08-F907-8F7D-CD68FB3F8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48" t="3583" b="3583"/>
          <a:stretch/>
        </p:blipFill>
        <p:spPr>
          <a:xfrm>
            <a:off x="-66501" y="0"/>
            <a:ext cx="555877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B24DC7-EBAC-DF7E-58A2-A953E421E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920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8B764C-00E1-CA8D-070D-28F4ACA2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61569"/>
            <a:ext cx="5257800" cy="35153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079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C4687-A17D-720C-E6AF-C12D39E2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28FFC-B955-F88F-B682-49A8D174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35A51-7E2C-22C1-1791-080B9B4C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6877611-2271-DE2D-BFE9-714B28C2D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300" t="5923" b="8036"/>
          <a:stretch/>
        </p:blipFill>
        <p:spPr>
          <a:xfrm>
            <a:off x="0" y="-1"/>
            <a:ext cx="543426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C4687-A17D-720C-E6AF-C12D39E2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28FFC-B955-F88F-B682-49A8D174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35A51-7E2C-22C1-1791-080B9B4C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B24DC7-EBAC-DF7E-58A2-A953E421E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920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8B764C-00E1-CA8D-070D-28F4ACA2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61569"/>
            <a:ext cx="5257800" cy="35153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3478DB-D910-A302-A20B-EAA383378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300" t="5923" b="8036"/>
          <a:stretch/>
        </p:blipFill>
        <p:spPr>
          <a:xfrm>
            <a:off x="0" y="-1"/>
            <a:ext cx="543426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DA4D-B4FF-17D1-0932-7C946933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8ED3-6E94-3F87-54DC-6E2485017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C0D-2C7C-58CB-5D80-4B13E472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CC43-06CD-EE0C-1B0C-304D9E1C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0FD3-303A-6E3F-AF59-CE5ADEDA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0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66EE-D5D7-8B38-7B72-EB88BA99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A2336-B72D-CAF0-7DD9-7C63363A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C8FAB-8096-D487-CE51-FCB9D15B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135A7-B479-E436-4124-CD4A7DF9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17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B9CA8686-7625-BAE7-7041-152B2931B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768" t="5923" b="8036"/>
          <a:stretch/>
        </p:blipFill>
        <p:spPr>
          <a:xfrm rot="5400000">
            <a:off x="3593431" y="-3593431"/>
            <a:ext cx="5005137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1E5BDD-6F16-A85A-1878-87BDCAED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6DA1-B218-8140-5386-002F22A19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7642"/>
            <a:ext cx="9144000" cy="13956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8A811-E373-67FB-9ED5-CFC4378D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logo for a bus&#10;&#10;Description automatically generated">
            <a:extLst>
              <a:ext uri="{FF2B5EF4-FFF2-40B4-BE49-F238E27FC236}">
                <a16:creationId xmlns:a16="http://schemas.microsoft.com/office/drawing/2014/main" id="{1F13703A-CEB5-C8E0-0E2D-E92B435DB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91" y="5197642"/>
            <a:ext cx="1600203" cy="1188722"/>
          </a:xfrm>
          <a:prstGeom prst="rect">
            <a:avLst/>
          </a:prstGeom>
        </p:spPr>
      </p:pic>
      <p:pic>
        <p:nvPicPr>
          <p:cNvPr id="8" name="Picture 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8E4EB752-2B0B-6CA2-AB71-76B881F06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1" y="5568830"/>
            <a:ext cx="1857825" cy="45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8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35AEECC-A077-C496-F811-84710DB550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6"/>
          <a:stretch/>
        </p:blipFill>
        <p:spPr>
          <a:xfrm>
            <a:off x="0" y="109868"/>
            <a:ext cx="9637296" cy="2296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2DA4D-B4FF-17D1-0932-7C946933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10337" cy="1920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8ED3-6E94-3F87-54DC-6E2485017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1569"/>
            <a:ext cx="10515600" cy="35153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C0D-2C7C-58CB-5D80-4B13E472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CC43-06CD-EE0C-1B0C-304D9E1C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0FD3-303A-6E3F-AF59-CE5ADEDA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23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ABD3186-ABE8-FFAD-A31C-3040F0AAD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6"/>
          <a:stretch/>
        </p:blipFill>
        <p:spPr>
          <a:xfrm>
            <a:off x="0" y="639258"/>
            <a:ext cx="9637296" cy="1339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2DA4D-B4FF-17D1-0932-7C946933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10337" cy="19208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8ED3-6E94-3F87-54DC-6E2485017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1569"/>
            <a:ext cx="10515600" cy="351539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400">
                <a:solidFill>
                  <a:schemeClr val="accent1"/>
                </a:solidFill>
              </a:defRPr>
            </a:lvl3pPr>
            <a:lvl4pPr>
              <a:defRPr sz="2400">
                <a:solidFill>
                  <a:schemeClr val="accent1"/>
                </a:solidFill>
              </a:defRPr>
            </a:lvl4pPr>
            <a:lvl5pPr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C0D-2C7C-58CB-5D80-4B13E472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CC43-06CD-EE0C-1B0C-304D9E1C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0FD3-303A-6E3F-AF59-CE5ADEDA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1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35AEECC-A077-C496-F811-84710DB550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6"/>
          <a:stretch/>
        </p:blipFill>
        <p:spPr>
          <a:xfrm>
            <a:off x="0" y="109868"/>
            <a:ext cx="9637296" cy="2296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2DA4D-B4FF-17D1-0932-7C946933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10337" cy="1920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8ED3-6E94-3F87-54DC-6E2485017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1569"/>
            <a:ext cx="10515600" cy="35153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C0D-2C7C-58CB-5D80-4B13E472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CC43-06CD-EE0C-1B0C-304D9E1C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0FD3-303A-6E3F-AF59-CE5ADEDA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53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32D806C-305A-CB91-7982-33D323C2F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263" t="5499" b="5499"/>
          <a:stretch/>
        </p:blipFill>
        <p:spPr>
          <a:xfrm rot="5400000">
            <a:off x="4685691" y="-4690917"/>
            <a:ext cx="2820612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2DA4D-B4FF-17D1-0932-7C946933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C0D-2C7C-58CB-5D80-4B13E472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CC43-06CD-EE0C-1B0C-304D9E1C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0FD3-303A-6E3F-AF59-CE5ADEDA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DFC44E6E-20BB-08DE-5E5F-AE0F750A808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3224213"/>
            <a:ext cx="10515600" cy="2960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50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32D806C-305A-CB91-7982-33D323C2F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263" t="5499" b="5499"/>
          <a:stretch/>
        </p:blipFill>
        <p:spPr>
          <a:xfrm rot="5400000">
            <a:off x="5087544" y="-5092770"/>
            <a:ext cx="2016905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2DA4D-B4FF-17D1-0932-7C946933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C0D-2C7C-58CB-5D80-4B13E472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CC43-06CD-EE0C-1B0C-304D9E1C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0FD3-303A-6E3F-AF59-CE5ADEDA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DFC44E6E-20BB-08DE-5E5F-AE0F750A808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3224213"/>
            <a:ext cx="10515600" cy="2960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56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32D806C-305A-CB91-7982-33D323C2F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263" t="5499" b="5499"/>
          <a:stretch/>
        </p:blipFill>
        <p:spPr>
          <a:xfrm rot="5400000">
            <a:off x="4685691" y="-4690917"/>
            <a:ext cx="2820612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2DA4D-B4FF-17D1-0932-7C946933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C0D-2C7C-58CB-5D80-4B13E472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CC43-06CD-EE0C-1B0C-304D9E1C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0FD3-303A-6E3F-AF59-CE5ADEDA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DFC44E6E-20BB-08DE-5E5F-AE0F750A808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3224213"/>
            <a:ext cx="10515600" cy="2960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42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D2DB116-0FAA-CE71-C128-1CDFD3399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52"/>
          <a:stretch/>
        </p:blipFill>
        <p:spPr>
          <a:xfrm>
            <a:off x="0" y="230188"/>
            <a:ext cx="11353800" cy="1339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C1A01C-940C-1DDF-6B3A-89A0016B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24F17-A4CE-BF55-2B60-B5E1B2A4A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0F822-1707-82B6-F920-ECDC8DD97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B0C63-5BF6-FB6D-E7BB-BE3D68B4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2AAF3-432A-E436-1574-D4F2B228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8D007-6743-F69A-BA70-6C33BB0F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37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D2DB116-0FAA-CE71-C128-1CDFD3399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52"/>
          <a:stretch/>
        </p:blipFill>
        <p:spPr>
          <a:xfrm>
            <a:off x="0" y="230188"/>
            <a:ext cx="11353800" cy="1339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C1A01C-940C-1DDF-6B3A-89A0016B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24F17-A4CE-BF55-2B60-B5E1B2A4A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0F822-1707-82B6-F920-ECDC8DD97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B0C63-5BF6-FB6D-E7BB-BE3D68B4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2AAF3-432A-E436-1574-D4F2B228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8D007-6743-F69A-BA70-6C33BB0F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21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12CEE4A-A199-D484-865D-26B39BDD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52"/>
          <a:stretch/>
        </p:blipFill>
        <p:spPr>
          <a:xfrm>
            <a:off x="0" y="230188"/>
            <a:ext cx="11353800" cy="1339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DBEBC-6C79-6E15-B8CE-3486844B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BE93-97CA-5A8C-BB8A-92245B924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2EB1B-D3B2-2D77-C07E-B8BADE73B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5CEF3-423B-AF28-F6CC-1F1228BD4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E4D6E-533C-A500-8FC6-339A56165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9BC11-AE3A-55F0-0186-219CAA1E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24BE38-6776-DA73-A370-6B6FC29D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BEA037-65D9-D375-FF3E-13984256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49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12CEE4A-A199-D484-865D-26B39BDD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52"/>
          <a:stretch/>
        </p:blipFill>
        <p:spPr>
          <a:xfrm>
            <a:off x="0" y="230188"/>
            <a:ext cx="11353800" cy="1339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DBEBC-6C79-6E15-B8CE-3486844B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BE93-97CA-5A8C-BB8A-92245B924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2EB1B-D3B2-2D77-C07E-B8BADE73B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5CEF3-423B-AF28-F6CC-1F1228BD4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E4D6E-533C-A500-8FC6-339A56165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9BC11-AE3A-55F0-0186-219CAA1E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24BE38-6776-DA73-A370-6B6FC29D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BEA037-65D9-D375-FF3E-13984256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80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F9125C-B5D5-5021-8037-A0152E45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5" y="2117560"/>
            <a:ext cx="4106779" cy="81814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C80B6-233C-0CC3-2F99-D85336880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627" y="3344776"/>
            <a:ext cx="4106863" cy="26352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3EEE58-CFDA-09FB-3AD6-E58241377FAA}"/>
              </a:ext>
            </a:extLst>
          </p:cNvPr>
          <p:cNvCxnSpPr>
            <a:cxnSpLocks/>
          </p:cNvCxnSpPr>
          <p:nvPr userDrawn="1"/>
        </p:nvCxnSpPr>
        <p:spPr>
          <a:xfrm>
            <a:off x="-84221" y="3152274"/>
            <a:ext cx="4812625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833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C4687-A17D-720C-E6AF-C12D39E2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28FFC-B955-F88F-B682-49A8D174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35A51-7E2C-22C1-1791-080B9B4C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635B7F8-6C08-F907-8F7D-CD68FB3F8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07" t="3583" b="3583"/>
          <a:stretch/>
        </p:blipFill>
        <p:spPr>
          <a:xfrm>
            <a:off x="0" y="0"/>
            <a:ext cx="5517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8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C4687-A17D-720C-E6AF-C12D39E2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28FFC-B955-F88F-B682-49A8D174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35A51-7E2C-22C1-1791-080B9B4C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635B7F8-6C08-F907-8F7D-CD68FB3F8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48" t="3583" b="3583"/>
          <a:stretch/>
        </p:blipFill>
        <p:spPr>
          <a:xfrm>
            <a:off x="-66501" y="0"/>
            <a:ext cx="555877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B24DC7-EBAC-DF7E-58A2-A953E421E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9208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8B764C-00E1-CA8D-070D-28F4ACA2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61569"/>
            <a:ext cx="5257800" cy="351539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121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ABD3186-ABE8-FFAD-A31C-3040F0AAD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76"/>
          <a:stretch/>
        </p:blipFill>
        <p:spPr>
          <a:xfrm>
            <a:off x="0" y="639258"/>
            <a:ext cx="9637296" cy="1339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2DA4D-B4FF-17D1-0932-7C946933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10337" cy="1920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8ED3-6E94-3F87-54DC-6E2485017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1569"/>
            <a:ext cx="10515600" cy="35153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C0D-2C7C-58CB-5D80-4B13E472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CC43-06CD-EE0C-1B0C-304D9E1C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0FD3-303A-6E3F-AF59-CE5ADEDA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75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C4687-A17D-720C-E6AF-C12D39E2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28FFC-B955-F88F-B682-49A8D174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35A51-7E2C-22C1-1791-080B9B4C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6877611-2271-DE2D-BFE9-714B28C2D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300" t="5923" b="8036"/>
          <a:stretch/>
        </p:blipFill>
        <p:spPr>
          <a:xfrm>
            <a:off x="0" y="-1"/>
            <a:ext cx="543426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7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C4687-A17D-720C-E6AF-C12D39E28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28FFC-B955-F88F-B682-49A8D174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35A51-7E2C-22C1-1791-080B9B4C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B24DC7-EBAC-DF7E-58A2-A953E421E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9208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8B764C-00E1-CA8D-070D-28F4ACA2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61569"/>
            <a:ext cx="5257800" cy="351539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3478DB-D910-A302-A20B-EAA383378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300" t="5923" b="8036"/>
          <a:stretch/>
        </p:blipFill>
        <p:spPr>
          <a:xfrm>
            <a:off x="0" y="-1"/>
            <a:ext cx="543426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22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DA4D-B4FF-17D1-0932-7C946933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8ED3-6E94-3F87-54DC-6E2485017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200"/>
              </a:spcBef>
              <a:defRPr sz="2000">
                <a:solidFill>
                  <a:schemeClr val="accent1"/>
                </a:solidFill>
              </a:defRPr>
            </a:lvl1pPr>
            <a:lvl2pPr>
              <a:spcBef>
                <a:spcPts val="1200"/>
              </a:spcBef>
              <a:defRPr sz="2000">
                <a:solidFill>
                  <a:schemeClr val="accent1"/>
                </a:solidFill>
              </a:defRPr>
            </a:lvl2pPr>
            <a:lvl3pPr>
              <a:spcBef>
                <a:spcPts val="1200"/>
              </a:spcBef>
              <a:defRPr sz="2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2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C0D-2C7C-58CB-5D80-4B13E472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CC43-06CD-EE0C-1B0C-304D9E1C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0FD3-303A-6E3F-AF59-CE5ADEDA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3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66EE-D5D7-8B38-7B72-EB88BA99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A2336-B72D-CAF0-7DD9-7C63363A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C8FAB-8096-D487-CE51-FCB9D15B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135A7-B479-E436-4124-CD4A7DF9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32D806C-305A-CB91-7982-33D323C2F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263" t="5499" b="5499"/>
          <a:stretch/>
        </p:blipFill>
        <p:spPr>
          <a:xfrm rot="5400000">
            <a:off x="4685691" y="-4690917"/>
            <a:ext cx="2820612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2DA4D-B4FF-17D1-0932-7C946933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C0D-2C7C-58CB-5D80-4B13E472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CC43-06CD-EE0C-1B0C-304D9E1C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0FD3-303A-6E3F-AF59-CE5ADEDA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DFC44E6E-20BB-08DE-5E5F-AE0F750A808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3224213"/>
            <a:ext cx="10515600" cy="296068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16908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32D806C-305A-CB91-7982-33D323C2F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263" t="5499" b="5499"/>
          <a:stretch/>
        </p:blipFill>
        <p:spPr>
          <a:xfrm rot="5400000">
            <a:off x="5087544" y="-5092770"/>
            <a:ext cx="2016905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2DA4D-B4FF-17D1-0932-7C946933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C0D-2C7C-58CB-5D80-4B13E472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CC43-06CD-EE0C-1B0C-304D9E1C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0FD3-303A-6E3F-AF59-CE5ADEDA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DFC44E6E-20BB-08DE-5E5F-AE0F750A808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3224213"/>
            <a:ext cx="10515600" cy="296068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2075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32D806C-305A-CB91-7982-33D323C2F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263" t="5499" b="5499"/>
          <a:stretch/>
        </p:blipFill>
        <p:spPr>
          <a:xfrm rot="5400000">
            <a:off x="4685691" y="-4690917"/>
            <a:ext cx="2820612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2DA4D-B4FF-17D1-0932-7C946933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4C0D-2C7C-58CB-5D80-4B13E472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CC43-06CD-EE0C-1B0C-304D9E1C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0FD3-303A-6E3F-AF59-CE5ADEDA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DFC44E6E-20BB-08DE-5E5F-AE0F750A808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3224213"/>
            <a:ext cx="10515600" cy="296068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97824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D2DB116-0FAA-CE71-C128-1CDFD3399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52"/>
          <a:stretch/>
        </p:blipFill>
        <p:spPr>
          <a:xfrm>
            <a:off x="0" y="230188"/>
            <a:ext cx="11353800" cy="1339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C1A01C-940C-1DDF-6B3A-89A0016B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24F17-A4CE-BF55-2B60-B5E1B2A4A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0F822-1707-82B6-F920-ECDC8DD97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B0C63-5BF6-FB6D-E7BB-BE3D68B4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2AAF3-432A-E436-1574-D4F2B228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8D007-6743-F69A-BA70-6C33BB0F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12CEE4A-A199-D484-865D-26B39BDD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52"/>
          <a:stretch/>
        </p:blipFill>
        <p:spPr>
          <a:xfrm>
            <a:off x="0" y="230188"/>
            <a:ext cx="11353800" cy="1339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DBEBC-6C79-6E15-B8CE-3486844B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BE93-97CA-5A8C-BB8A-92245B924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2EB1B-D3B2-2D77-C07E-B8BADE73B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5CEF3-423B-AF28-F6CC-1F1228BD4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E4D6E-533C-A500-8FC6-339A56165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9BC11-AE3A-55F0-0186-219CAA1E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24BE38-6776-DA73-A370-6B6FC29D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BEA037-65D9-D375-FF3E-13984256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1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F9125C-B5D5-5021-8037-A0152E45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5" y="2117560"/>
            <a:ext cx="4106779" cy="81814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C80B6-233C-0CC3-2F99-D85336880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627" y="3344776"/>
            <a:ext cx="4106863" cy="26352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3EEE58-CFDA-09FB-3AD6-E58241377FAA}"/>
              </a:ext>
            </a:extLst>
          </p:cNvPr>
          <p:cNvCxnSpPr>
            <a:cxnSpLocks/>
          </p:cNvCxnSpPr>
          <p:nvPr userDrawn="1"/>
        </p:nvCxnSpPr>
        <p:spPr>
          <a:xfrm>
            <a:off x="-84221" y="3152274"/>
            <a:ext cx="4812625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7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6E6C0-E8F9-C1BF-504D-3E675C93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323AA-72C9-089A-516B-34FBE7896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06DAE-620E-6BC7-E68F-E4E03D991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3E29C-6524-CA54-3D8B-6F2B4FBA9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2FFA9-4DFA-EA88-9FF4-453A4BE8E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7" r:id="rId5"/>
    <p:sldLayoutId id="2147483665" r:id="rId6"/>
    <p:sldLayoutId id="2147483652" r:id="rId7"/>
    <p:sldLayoutId id="2147483653" r:id="rId8"/>
    <p:sldLayoutId id="2147483666" r:id="rId9"/>
    <p:sldLayoutId id="2147483670" r:id="rId10"/>
    <p:sldLayoutId id="2147483655" r:id="rId11"/>
    <p:sldLayoutId id="2147483668" r:id="rId12"/>
    <p:sldLayoutId id="2147483661" r:id="rId13"/>
    <p:sldLayoutId id="2147483669" r:id="rId14"/>
    <p:sldLayoutId id="2147483662" r:id="rId15"/>
    <p:sldLayoutId id="21474836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6E6C0-E8F9-C1BF-504D-3E675C93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323AA-72C9-089A-516B-34FBE7896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06DAE-620E-6BC7-E68F-E4E03D991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543E-51B4-4CAD-BCF0-FEC083B85DD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3E29C-6524-CA54-3D8B-6F2B4FBA9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2FFA9-4DFA-EA88-9FF4-453A4BE8E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37A7-0185-432C-B341-08CC2A13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D4A8-1404-030F-4D6A-F9044F27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/>
              <a:t>Tucson Rapid Transit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AF514-8526-88EF-9263-D3BBB04E3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7642"/>
            <a:ext cx="9144000" cy="1395662"/>
          </a:xfrm>
        </p:spPr>
        <p:txBody>
          <a:bodyPr/>
          <a:lstStyle/>
          <a:p>
            <a:r>
              <a:rPr lang="en-US"/>
              <a:t>Mayor and Council – January 23, 2024</a:t>
            </a:r>
          </a:p>
        </p:txBody>
      </p:sp>
    </p:spTree>
    <p:extLst>
      <p:ext uri="{BB962C8B-B14F-4D97-AF65-F5344CB8AC3E}">
        <p14:creationId xmlns:p14="http://schemas.microsoft.com/office/powerpoint/2010/main" val="91963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6660-863F-EC00-082D-C5FA6079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86863" cy="1920875"/>
          </a:xfrm>
        </p:spPr>
        <p:txBody>
          <a:bodyPr/>
          <a:lstStyle/>
          <a:p>
            <a:r>
              <a:rPr lang="en-US"/>
              <a:t>Tucson Norte-Sur vs. Tucson Rapid Transit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7CC4721-C4A2-B126-D2AC-0150A7D6F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71042"/>
              </p:ext>
            </p:extLst>
          </p:nvPr>
        </p:nvGraphicFramePr>
        <p:xfrm>
          <a:off x="328569" y="3623537"/>
          <a:ext cx="11534862" cy="296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4529">
                  <a:extLst>
                    <a:ext uri="{9D8B030D-6E8A-4147-A177-3AD203B41FA5}">
                      <a16:colId xmlns:a16="http://schemas.microsoft.com/office/drawing/2014/main" val="2723969819"/>
                    </a:ext>
                  </a:extLst>
                </a:gridCol>
                <a:gridCol w="5780333">
                  <a:extLst>
                    <a:ext uri="{9D8B030D-6E8A-4147-A177-3AD203B41FA5}">
                      <a16:colId xmlns:a16="http://schemas.microsoft.com/office/drawing/2014/main" val="3748375455"/>
                    </a:ext>
                  </a:extLst>
                </a:gridCol>
              </a:tblGrid>
              <a:tr h="61897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Tucson Norte Sur (plan):</a:t>
                      </a:r>
                      <a:endParaRPr lang="en-US" sz="2000" b="1" i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Tucson Rapid Transit (project): </a:t>
                      </a:r>
                      <a:endParaRPr lang="en-US" sz="2000" b="1" i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43004"/>
                  </a:ext>
                </a:extLst>
              </a:tr>
              <a:tr h="2347757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land-use planning and policy development along the transit corridors focused on </a:t>
                      </a:r>
                      <a:r>
                        <a:rPr lang="en-US" sz="2000" b="1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affordable housing</a:t>
                      </a:r>
                      <a:r>
                        <a:rPr lang="en-US" sz="2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multimodal connectivity</a:t>
                      </a:r>
                      <a:r>
                        <a:rPr lang="en-US" sz="2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 preservation</a:t>
                      </a:r>
                      <a:r>
                        <a:rPr lang="en-US" sz="2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2000" b="1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equitable policy development</a:t>
                      </a:r>
                      <a:r>
                        <a:rPr lang="en-US" sz="2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identification and implementation </a:t>
                      </a:r>
                    </a:p>
                    <a:p>
                      <a:pPr algn="ctr"/>
                      <a:r>
                        <a:rPr lang="en-US" sz="2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 specific </a:t>
                      </a:r>
                      <a:r>
                        <a:rPr lang="en-US" sz="2000" b="1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 rapid transit corridor</a:t>
                      </a:r>
                      <a:r>
                        <a:rPr lang="en-US" sz="2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stations, and transit technology.</a:t>
                      </a:r>
                      <a:endParaRPr lang="en-US" sz="20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82240"/>
                  </a:ext>
                </a:extLst>
              </a:tr>
            </a:tbl>
          </a:graphicData>
        </a:graphic>
      </p:graphicFrame>
      <p:pic>
        <p:nvPicPr>
          <p:cNvPr id="4" name="Picture 3" descr="A drawing of a house and a map&#10;&#10;Description automatically generated">
            <a:extLst>
              <a:ext uri="{FF2B5EF4-FFF2-40B4-BE49-F238E27FC236}">
                <a16:creationId xmlns:a16="http://schemas.microsoft.com/office/drawing/2014/main" id="{2031CE14-6788-C7C3-74BE-9C0F8DB2E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7878"/>
          <a:stretch/>
        </p:blipFill>
        <p:spPr>
          <a:xfrm>
            <a:off x="2211442" y="2520778"/>
            <a:ext cx="1899240" cy="931898"/>
          </a:xfrm>
          <a:prstGeom prst="rect">
            <a:avLst/>
          </a:prstGeom>
        </p:spPr>
      </p:pic>
      <p:pic>
        <p:nvPicPr>
          <p:cNvPr id="6" name="Picture 5" descr="A white bus with two headlights&#10;&#10;Description automatically generated">
            <a:extLst>
              <a:ext uri="{FF2B5EF4-FFF2-40B4-BE49-F238E27FC236}">
                <a16:creationId xmlns:a16="http://schemas.microsoft.com/office/drawing/2014/main" id="{E328B3AB-8636-3D62-8603-E69ACE923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04" y="2456861"/>
            <a:ext cx="1013743" cy="116667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CA64D5-CA27-F291-BC37-72756C320BBB}"/>
              </a:ext>
            </a:extLst>
          </p:cNvPr>
          <p:cNvCxnSpPr>
            <a:endCxn id="7" idx="2"/>
          </p:cNvCxnSpPr>
          <p:nvPr/>
        </p:nvCxnSpPr>
        <p:spPr>
          <a:xfrm>
            <a:off x="6096000" y="3623537"/>
            <a:ext cx="0" cy="296673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7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6660-863F-EC00-082D-C5FA6079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920875"/>
          </a:xfrm>
        </p:spPr>
        <p:txBody>
          <a:bodyPr>
            <a:normAutofit/>
          </a:bodyPr>
          <a:lstStyle/>
          <a:p>
            <a:r>
              <a:rPr lang="en-US"/>
              <a:t>Why Bus Rapid Transit?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3E1F1-4030-7378-9AC6-AA96D8E24D8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105025"/>
            <a:ext cx="10706100" cy="45148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/>
              <a:t>Bus Rapid Transit (BRT) can be </a:t>
            </a:r>
            <a:r>
              <a:rPr lang="en-US" sz="2400" b="1"/>
              <a:t>planned, designed, and implemented at a much lower</a:t>
            </a:r>
            <a:r>
              <a:rPr lang="en-US" sz="2400"/>
              <a:t> </a:t>
            </a:r>
            <a:r>
              <a:rPr lang="en-US" sz="2400" b="1"/>
              <a:t>cost</a:t>
            </a:r>
            <a:r>
              <a:rPr lang="en-US" sz="2400"/>
              <a:t> than other high-capacity transit.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b="1" kern="1200">
                <a:solidFill>
                  <a:schemeClr val="accent1"/>
                </a:solidFill>
              </a:rPr>
              <a:t>Provides mobility solutions and addresses capacity </a:t>
            </a:r>
            <a:r>
              <a:rPr lang="en-US" sz="2400" kern="1200">
                <a:solidFill>
                  <a:schemeClr val="accent1"/>
                </a:solidFill>
              </a:rPr>
              <a:t>issues generated by Tucson’s growing population.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b="1" i="0" kern="1200">
                <a:solidFill>
                  <a:schemeClr val="accent1"/>
                </a:solidFill>
              </a:rPr>
              <a:t>Improve transit reliability </a:t>
            </a:r>
            <a:r>
              <a:rPr lang="en-US" sz="2400" b="0" i="0" kern="1200">
                <a:solidFill>
                  <a:schemeClr val="accent1"/>
                </a:solidFill>
              </a:rPr>
              <a:t>in the study area. </a:t>
            </a:r>
            <a:endParaRPr lang="en-US" sz="2400" kern="120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b="1" i="0" kern="1200">
                <a:solidFill>
                  <a:schemeClr val="accent1"/>
                </a:solidFill>
              </a:rPr>
              <a:t>Contribute to the advancement of a more equitable transit </a:t>
            </a:r>
            <a:r>
              <a:rPr lang="en-US" sz="2400" b="0" i="0" kern="1200">
                <a:solidFill>
                  <a:schemeClr val="accent1"/>
                </a:solidFill>
              </a:rPr>
              <a:t>system by serving </a:t>
            </a:r>
            <a:r>
              <a:rPr lang="en-US" sz="2400" kern="1200">
                <a:solidFill>
                  <a:schemeClr val="accent1"/>
                </a:solidFill>
              </a:rPr>
              <a:t>transportation disadvantaged and high transit propensity communities</a:t>
            </a:r>
            <a:r>
              <a:rPr lang="en-US" sz="2400" b="0" i="0" kern="1200">
                <a:solidFill>
                  <a:schemeClr val="accent1"/>
                </a:solidFill>
              </a:rPr>
              <a:t>. </a:t>
            </a:r>
            <a:endParaRPr lang="en-US" sz="2400" kern="1200">
              <a:solidFill>
                <a:schemeClr val="accent1"/>
              </a:solidFill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B175553D-F34C-D7C3-6C99-B34834BC57B0}"/>
              </a:ext>
            </a:extLst>
          </p:cNvPr>
          <p:cNvSpPr/>
          <p:nvPr/>
        </p:nvSpPr>
        <p:spPr>
          <a:xfrm>
            <a:off x="5133983" y="1165194"/>
            <a:ext cx="1924169" cy="4527612"/>
          </a:xfrm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3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24F1-C86A-364B-9780-57BFF97F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5983-0072-990B-1B40-81086FA8B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97967"/>
            <a:ext cx="5257800" cy="3778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Two alignment options: </a:t>
            </a:r>
          </a:p>
          <a:p>
            <a:r>
              <a:rPr lang="en-US" sz="2400"/>
              <a:t>Oracle Road corridor </a:t>
            </a:r>
          </a:p>
          <a:p>
            <a:r>
              <a:rPr lang="en-US" sz="2400"/>
              <a:t>Stone Avenue corridor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1894B-47F2-7749-D8AB-A5E2AD97A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65" y="248076"/>
            <a:ext cx="4518530" cy="4848006"/>
          </a:xfrm>
          <a:prstGeom prst="round2SameRect">
            <a:avLst>
              <a:gd name="adj1" fmla="val 5502"/>
              <a:gd name="adj2" fmla="val 0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0059FD-458D-CBC8-6B6F-C20EAC6A4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73632"/>
            <a:ext cx="5002924" cy="28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A4F3-B494-9BA9-54EF-13A1A63F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Outreach Events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1A291E-7EF7-7236-BCD6-FAE24CD40F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525" y="1819747"/>
            <a:ext cx="5559152" cy="49415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/>
              <a:t>Pop-up/Tabling Events (7)</a:t>
            </a:r>
          </a:p>
          <a:p>
            <a:pPr>
              <a:lnSpc>
                <a:spcPct val="120000"/>
              </a:lnSpc>
            </a:pPr>
            <a:r>
              <a:rPr lang="en-US"/>
              <a:t>Community Canvassing/One-on-One (5)</a:t>
            </a:r>
          </a:p>
          <a:p>
            <a:pPr>
              <a:lnSpc>
                <a:spcPct val="120000"/>
              </a:lnSpc>
            </a:pPr>
            <a:r>
              <a:rPr lang="en-US"/>
              <a:t>Community/Organization Meetings (6)</a:t>
            </a:r>
          </a:p>
          <a:p>
            <a:pPr>
              <a:lnSpc>
                <a:spcPct val="120000"/>
              </a:lnSpc>
            </a:pPr>
            <a:r>
              <a:rPr lang="en-US"/>
              <a:t>Public Meetings (3)</a:t>
            </a:r>
          </a:p>
          <a:p>
            <a:pPr>
              <a:lnSpc>
                <a:spcPct val="120000"/>
              </a:lnSpc>
            </a:pPr>
            <a:r>
              <a:rPr lang="en-US"/>
              <a:t>Feedback received through:</a:t>
            </a:r>
          </a:p>
          <a:p>
            <a:pPr lvl="1">
              <a:lnSpc>
                <a:spcPct val="120000"/>
              </a:lnSpc>
            </a:pPr>
            <a:r>
              <a:rPr lang="en-US"/>
              <a:t>Survey</a:t>
            </a:r>
          </a:p>
          <a:p>
            <a:pPr lvl="1">
              <a:lnSpc>
                <a:spcPct val="120000"/>
              </a:lnSpc>
            </a:pPr>
            <a:r>
              <a:rPr lang="en-US"/>
              <a:t>Interactive Banners</a:t>
            </a:r>
          </a:p>
          <a:p>
            <a:pPr lvl="1">
              <a:lnSpc>
                <a:spcPct val="120000"/>
              </a:lnSpc>
            </a:pPr>
            <a:r>
              <a:rPr lang="en-US"/>
              <a:t>General Comments </a:t>
            </a:r>
          </a:p>
          <a:p>
            <a:pPr>
              <a:lnSpc>
                <a:spcPct val="120000"/>
              </a:lnSpc>
            </a:pPr>
            <a:r>
              <a:rPr lang="en-US"/>
              <a:t>Outreach period:</a:t>
            </a:r>
          </a:p>
          <a:p>
            <a:pPr lvl="1">
              <a:lnSpc>
                <a:spcPct val="120000"/>
              </a:lnSpc>
            </a:pPr>
            <a:r>
              <a:rPr lang="en-US"/>
              <a:t>Oct 29 – Dec 8, 2023</a:t>
            </a:r>
          </a:p>
          <a:p>
            <a:pPr>
              <a:lnSpc>
                <a:spcPct val="120000"/>
              </a:lnSpc>
            </a:pPr>
            <a:endParaRPr lang="en-US" sz="2400" b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4C603A-4D3A-B3F7-4648-1C8E11C48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715000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373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6628-F405-2A39-046E-F501F2B8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 Findings –               Which Corridor Do you Prefer?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9075F68-DBD5-CD53-A4F2-B0543CC59A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270930"/>
              </p:ext>
            </p:extLst>
          </p:nvPr>
        </p:nvGraphicFramePr>
        <p:xfrm>
          <a:off x="-1609448" y="2133005"/>
          <a:ext cx="10208325" cy="430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51C457F-D742-F316-5557-FF22B78AA12F}"/>
              </a:ext>
            </a:extLst>
          </p:cNvPr>
          <p:cNvGrpSpPr/>
          <p:nvPr/>
        </p:nvGrpSpPr>
        <p:grpSpPr>
          <a:xfrm>
            <a:off x="7489518" y="2442793"/>
            <a:ext cx="3470994" cy="1168214"/>
            <a:chOff x="790574" y="3754165"/>
            <a:chExt cx="3470994" cy="27532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ED8E19-01D0-FFAB-CEC9-348932A6F9E5}"/>
                </a:ext>
              </a:extLst>
            </p:cNvPr>
            <p:cNvSpPr/>
            <p:nvPr/>
          </p:nvSpPr>
          <p:spPr>
            <a:xfrm>
              <a:off x="790574" y="3754167"/>
              <a:ext cx="1714501" cy="2753297"/>
            </a:xfrm>
            <a:custGeom>
              <a:avLst/>
              <a:gdLst>
                <a:gd name="connsiteX0" fmla="*/ 0 w 1714501"/>
                <a:gd name="connsiteY0" fmla="*/ 0 h 2753297"/>
                <a:gd name="connsiteX1" fmla="*/ 588645 w 1714501"/>
                <a:gd name="connsiteY1" fmla="*/ 0 h 2753297"/>
                <a:gd name="connsiteX2" fmla="*/ 1177291 w 1714501"/>
                <a:gd name="connsiteY2" fmla="*/ 0 h 2753297"/>
                <a:gd name="connsiteX3" fmla="*/ 1714501 w 1714501"/>
                <a:gd name="connsiteY3" fmla="*/ 0 h 2753297"/>
                <a:gd name="connsiteX4" fmla="*/ 1714501 w 1714501"/>
                <a:gd name="connsiteY4" fmla="*/ 743390 h 2753297"/>
                <a:gd name="connsiteX5" fmla="*/ 1714501 w 1714501"/>
                <a:gd name="connsiteY5" fmla="*/ 1404181 h 2753297"/>
                <a:gd name="connsiteX6" fmla="*/ 1714501 w 1714501"/>
                <a:gd name="connsiteY6" fmla="*/ 2120039 h 2753297"/>
                <a:gd name="connsiteX7" fmla="*/ 1714501 w 1714501"/>
                <a:gd name="connsiteY7" fmla="*/ 2753297 h 2753297"/>
                <a:gd name="connsiteX8" fmla="*/ 1177291 w 1714501"/>
                <a:gd name="connsiteY8" fmla="*/ 2753297 h 2753297"/>
                <a:gd name="connsiteX9" fmla="*/ 622935 w 1714501"/>
                <a:gd name="connsiteY9" fmla="*/ 2753297 h 2753297"/>
                <a:gd name="connsiteX10" fmla="*/ 0 w 1714501"/>
                <a:gd name="connsiteY10" fmla="*/ 2753297 h 2753297"/>
                <a:gd name="connsiteX11" fmla="*/ 0 w 1714501"/>
                <a:gd name="connsiteY11" fmla="*/ 2009907 h 2753297"/>
                <a:gd name="connsiteX12" fmla="*/ 0 w 1714501"/>
                <a:gd name="connsiteY12" fmla="*/ 1266517 h 2753297"/>
                <a:gd name="connsiteX13" fmla="*/ 0 w 1714501"/>
                <a:gd name="connsiteY13" fmla="*/ 633258 h 2753297"/>
                <a:gd name="connsiteX14" fmla="*/ 0 w 1714501"/>
                <a:gd name="connsiteY14" fmla="*/ 0 h 275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1" h="2753297" fill="none" extrusionOk="0">
                  <a:moveTo>
                    <a:pt x="0" y="0"/>
                  </a:moveTo>
                  <a:cubicBezTo>
                    <a:pt x="242898" y="-2183"/>
                    <a:pt x="414438" y="-4582"/>
                    <a:pt x="588645" y="0"/>
                  </a:cubicBezTo>
                  <a:cubicBezTo>
                    <a:pt x="762853" y="4582"/>
                    <a:pt x="929818" y="15725"/>
                    <a:pt x="1177291" y="0"/>
                  </a:cubicBezTo>
                  <a:cubicBezTo>
                    <a:pt x="1424764" y="-15725"/>
                    <a:pt x="1597136" y="16810"/>
                    <a:pt x="1714501" y="0"/>
                  </a:cubicBezTo>
                  <a:cubicBezTo>
                    <a:pt x="1736361" y="197745"/>
                    <a:pt x="1721434" y="409695"/>
                    <a:pt x="1714501" y="743390"/>
                  </a:cubicBezTo>
                  <a:cubicBezTo>
                    <a:pt x="1707569" y="1077085"/>
                    <a:pt x="1729916" y="1193585"/>
                    <a:pt x="1714501" y="1404181"/>
                  </a:cubicBezTo>
                  <a:cubicBezTo>
                    <a:pt x="1699086" y="1614777"/>
                    <a:pt x="1747384" y="1973163"/>
                    <a:pt x="1714501" y="2120039"/>
                  </a:cubicBezTo>
                  <a:cubicBezTo>
                    <a:pt x="1681618" y="2266915"/>
                    <a:pt x="1717505" y="2614274"/>
                    <a:pt x="1714501" y="2753297"/>
                  </a:cubicBezTo>
                  <a:cubicBezTo>
                    <a:pt x="1485706" y="2761318"/>
                    <a:pt x="1436732" y="2740748"/>
                    <a:pt x="1177291" y="2753297"/>
                  </a:cubicBezTo>
                  <a:cubicBezTo>
                    <a:pt x="917850" y="2765847"/>
                    <a:pt x="782458" y="2779095"/>
                    <a:pt x="622935" y="2753297"/>
                  </a:cubicBezTo>
                  <a:cubicBezTo>
                    <a:pt x="463412" y="2727499"/>
                    <a:pt x="274722" y="2746359"/>
                    <a:pt x="0" y="2753297"/>
                  </a:cubicBezTo>
                  <a:cubicBezTo>
                    <a:pt x="-25601" y="2576831"/>
                    <a:pt x="22522" y="2203058"/>
                    <a:pt x="0" y="2009907"/>
                  </a:cubicBezTo>
                  <a:cubicBezTo>
                    <a:pt x="-22522" y="1816756"/>
                    <a:pt x="27007" y="1555372"/>
                    <a:pt x="0" y="1266517"/>
                  </a:cubicBezTo>
                  <a:cubicBezTo>
                    <a:pt x="-27007" y="977662"/>
                    <a:pt x="14291" y="767742"/>
                    <a:pt x="0" y="633258"/>
                  </a:cubicBezTo>
                  <a:cubicBezTo>
                    <a:pt x="-14291" y="498774"/>
                    <a:pt x="-836" y="196617"/>
                    <a:pt x="0" y="0"/>
                  </a:cubicBezTo>
                  <a:close/>
                </a:path>
                <a:path w="1714501" h="2753297" stroke="0" extrusionOk="0">
                  <a:moveTo>
                    <a:pt x="0" y="0"/>
                  </a:moveTo>
                  <a:cubicBezTo>
                    <a:pt x="259199" y="14626"/>
                    <a:pt x="446949" y="-2218"/>
                    <a:pt x="588645" y="0"/>
                  </a:cubicBezTo>
                  <a:cubicBezTo>
                    <a:pt x="730341" y="2218"/>
                    <a:pt x="975521" y="-16482"/>
                    <a:pt x="1194436" y="0"/>
                  </a:cubicBezTo>
                  <a:cubicBezTo>
                    <a:pt x="1413351" y="16482"/>
                    <a:pt x="1559365" y="-3302"/>
                    <a:pt x="1714501" y="0"/>
                  </a:cubicBezTo>
                  <a:cubicBezTo>
                    <a:pt x="1703106" y="210776"/>
                    <a:pt x="1718454" y="383040"/>
                    <a:pt x="1714501" y="743390"/>
                  </a:cubicBezTo>
                  <a:cubicBezTo>
                    <a:pt x="1710549" y="1103740"/>
                    <a:pt x="1741829" y="1261883"/>
                    <a:pt x="1714501" y="1459247"/>
                  </a:cubicBezTo>
                  <a:cubicBezTo>
                    <a:pt x="1687173" y="1656611"/>
                    <a:pt x="1742546" y="1813104"/>
                    <a:pt x="1714501" y="2120039"/>
                  </a:cubicBezTo>
                  <a:cubicBezTo>
                    <a:pt x="1686456" y="2426974"/>
                    <a:pt x="1727163" y="2448671"/>
                    <a:pt x="1714501" y="2753297"/>
                  </a:cubicBezTo>
                  <a:cubicBezTo>
                    <a:pt x="1568445" y="2762380"/>
                    <a:pt x="1234722" y="2778487"/>
                    <a:pt x="1108711" y="2753297"/>
                  </a:cubicBezTo>
                  <a:cubicBezTo>
                    <a:pt x="982700" y="2728108"/>
                    <a:pt x="716535" y="2764316"/>
                    <a:pt x="520065" y="2753297"/>
                  </a:cubicBezTo>
                  <a:cubicBezTo>
                    <a:pt x="323595" y="2742278"/>
                    <a:pt x="200710" y="2735982"/>
                    <a:pt x="0" y="2753297"/>
                  </a:cubicBezTo>
                  <a:cubicBezTo>
                    <a:pt x="26909" y="2526737"/>
                    <a:pt x="27003" y="2369002"/>
                    <a:pt x="0" y="2009907"/>
                  </a:cubicBezTo>
                  <a:cubicBezTo>
                    <a:pt x="-27003" y="1650812"/>
                    <a:pt x="-14727" y="1579568"/>
                    <a:pt x="0" y="1404181"/>
                  </a:cubicBezTo>
                  <a:cubicBezTo>
                    <a:pt x="14727" y="1228794"/>
                    <a:pt x="-15004" y="860349"/>
                    <a:pt x="0" y="688324"/>
                  </a:cubicBezTo>
                  <a:cubicBezTo>
                    <a:pt x="15004" y="516299"/>
                    <a:pt x="-344" y="318937"/>
                    <a:pt x="0" y="0"/>
                  </a:cubicBezTo>
                  <a:close/>
                </a:path>
              </a:pathLst>
            </a:custGeom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31426465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  <a:p>
              <a:pPr algn="ctr"/>
              <a:r>
                <a:rPr lang="en-US" sz="2000"/>
                <a:t>Oracle:</a:t>
              </a:r>
              <a:br>
                <a:rPr lang="en-US" sz="2000"/>
              </a:br>
              <a:r>
                <a:rPr lang="en-US" sz="2000"/>
                <a:t>35 votes</a:t>
              </a:r>
            </a:p>
            <a:p>
              <a:pPr algn="ctr"/>
              <a:endParaRPr lang="en-US" sz="2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37DDB1-DA17-7421-3A9C-E921EA17956B}"/>
                </a:ext>
              </a:extLst>
            </p:cNvPr>
            <p:cNvSpPr/>
            <p:nvPr/>
          </p:nvSpPr>
          <p:spPr>
            <a:xfrm>
              <a:off x="2547067" y="3754165"/>
              <a:ext cx="1714501" cy="2753297"/>
            </a:xfrm>
            <a:custGeom>
              <a:avLst/>
              <a:gdLst>
                <a:gd name="connsiteX0" fmla="*/ 0 w 1714501"/>
                <a:gd name="connsiteY0" fmla="*/ 0 h 2753297"/>
                <a:gd name="connsiteX1" fmla="*/ 571500 w 1714501"/>
                <a:gd name="connsiteY1" fmla="*/ 0 h 2753297"/>
                <a:gd name="connsiteX2" fmla="*/ 1091566 w 1714501"/>
                <a:gd name="connsiteY2" fmla="*/ 0 h 2753297"/>
                <a:gd name="connsiteX3" fmla="*/ 1714501 w 1714501"/>
                <a:gd name="connsiteY3" fmla="*/ 0 h 2753297"/>
                <a:gd name="connsiteX4" fmla="*/ 1714501 w 1714501"/>
                <a:gd name="connsiteY4" fmla="*/ 660791 h 2753297"/>
                <a:gd name="connsiteX5" fmla="*/ 1714501 w 1714501"/>
                <a:gd name="connsiteY5" fmla="*/ 1321583 h 2753297"/>
                <a:gd name="connsiteX6" fmla="*/ 1714501 w 1714501"/>
                <a:gd name="connsiteY6" fmla="*/ 1954841 h 2753297"/>
                <a:gd name="connsiteX7" fmla="*/ 1714501 w 1714501"/>
                <a:gd name="connsiteY7" fmla="*/ 2753297 h 2753297"/>
                <a:gd name="connsiteX8" fmla="*/ 1177291 w 1714501"/>
                <a:gd name="connsiteY8" fmla="*/ 2753297 h 2753297"/>
                <a:gd name="connsiteX9" fmla="*/ 657225 w 1714501"/>
                <a:gd name="connsiteY9" fmla="*/ 2753297 h 2753297"/>
                <a:gd name="connsiteX10" fmla="*/ 0 w 1714501"/>
                <a:gd name="connsiteY10" fmla="*/ 2753297 h 2753297"/>
                <a:gd name="connsiteX11" fmla="*/ 0 w 1714501"/>
                <a:gd name="connsiteY11" fmla="*/ 2037440 h 2753297"/>
                <a:gd name="connsiteX12" fmla="*/ 0 w 1714501"/>
                <a:gd name="connsiteY12" fmla="*/ 1376649 h 2753297"/>
                <a:gd name="connsiteX13" fmla="*/ 0 w 1714501"/>
                <a:gd name="connsiteY13" fmla="*/ 715857 h 2753297"/>
                <a:gd name="connsiteX14" fmla="*/ 0 w 1714501"/>
                <a:gd name="connsiteY14" fmla="*/ 0 h 275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1" h="2753297" fill="none" extrusionOk="0">
                  <a:moveTo>
                    <a:pt x="0" y="0"/>
                  </a:moveTo>
                  <a:cubicBezTo>
                    <a:pt x="185619" y="-2499"/>
                    <a:pt x="340706" y="2147"/>
                    <a:pt x="571500" y="0"/>
                  </a:cubicBezTo>
                  <a:cubicBezTo>
                    <a:pt x="802294" y="-2147"/>
                    <a:pt x="858225" y="5545"/>
                    <a:pt x="1091566" y="0"/>
                  </a:cubicBezTo>
                  <a:cubicBezTo>
                    <a:pt x="1324907" y="-5545"/>
                    <a:pt x="1574742" y="20213"/>
                    <a:pt x="1714501" y="0"/>
                  </a:cubicBezTo>
                  <a:cubicBezTo>
                    <a:pt x="1731311" y="191443"/>
                    <a:pt x="1744536" y="469836"/>
                    <a:pt x="1714501" y="660791"/>
                  </a:cubicBezTo>
                  <a:cubicBezTo>
                    <a:pt x="1684466" y="851746"/>
                    <a:pt x="1706553" y="1001626"/>
                    <a:pt x="1714501" y="1321583"/>
                  </a:cubicBezTo>
                  <a:cubicBezTo>
                    <a:pt x="1722449" y="1641540"/>
                    <a:pt x="1722866" y="1808360"/>
                    <a:pt x="1714501" y="1954841"/>
                  </a:cubicBezTo>
                  <a:cubicBezTo>
                    <a:pt x="1706136" y="2101322"/>
                    <a:pt x="1739671" y="2550298"/>
                    <a:pt x="1714501" y="2753297"/>
                  </a:cubicBezTo>
                  <a:cubicBezTo>
                    <a:pt x="1494556" y="2750626"/>
                    <a:pt x="1378378" y="2729511"/>
                    <a:pt x="1177291" y="2753297"/>
                  </a:cubicBezTo>
                  <a:cubicBezTo>
                    <a:pt x="976204" y="2777084"/>
                    <a:pt x="900666" y="2734194"/>
                    <a:pt x="657225" y="2753297"/>
                  </a:cubicBezTo>
                  <a:cubicBezTo>
                    <a:pt x="413784" y="2772400"/>
                    <a:pt x="211328" y="2750007"/>
                    <a:pt x="0" y="2753297"/>
                  </a:cubicBezTo>
                  <a:cubicBezTo>
                    <a:pt x="19729" y="2429984"/>
                    <a:pt x="-32755" y="2289401"/>
                    <a:pt x="0" y="2037440"/>
                  </a:cubicBezTo>
                  <a:cubicBezTo>
                    <a:pt x="32755" y="1785479"/>
                    <a:pt x="3925" y="1657463"/>
                    <a:pt x="0" y="1376649"/>
                  </a:cubicBezTo>
                  <a:cubicBezTo>
                    <a:pt x="-3925" y="1095835"/>
                    <a:pt x="-10339" y="982857"/>
                    <a:pt x="0" y="715857"/>
                  </a:cubicBezTo>
                  <a:cubicBezTo>
                    <a:pt x="10339" y="448857"/>
                    <a:pt x="-21342" y="149625"/>
                    <a:pt x="0" y="0"/>
                  </a:cubicBezTo>
                  <a:close/>
                </a:path>
                <a:path w="1714501" h="2753297" stroke="0" extrusionOk="0">
                  <a:moveTo>
                    <a:pt x="0" y="0"/>
                  </a:moveTo>
                  <a:cubicBezTo>
                    <a:pt x="168661" y="10523"/>
                    <a:pt x="415319" y="-26731"/>
                    <a:pt x="605790" y="0"/>
                  </a:cubicBezTo>
                  <a:cubicBezTo>
                    <a:pt x="796261" y="26731"/>
                    <a:pt x="924436" y="22785"/>
                    <a:pt x="1211581" y="0"/>
                  </a:cubicBezTo>
                  <a:cubicBezTo>
                    <a:pt x="1498726" y="-22785"/>
                    <a:pt x="1606907" y="-15211"/>
                    <a:pt x="1714501" y="0"/>
                  </a:cubicBezTo>
                  <a:cubicBezTo>
                    <a:pt x="1728417" y="341417"/>
                    <a:pt x="1733119" y="379636"/>
                    <a:pt x="1714501" y="688324"/>
                  </a:cubicBezTo>
                  <a:cubicBezTo>
                    <a:pt x="1695883" y="997012"/>
                    <a:pt x="1730712" y="1171199"/>
                    <a:pt x="1714501" y="1294050"/>
                  </a:cubicBezTo>
                  <a:cubicBezTo>
                    <a:pt x="1698290" y="1416901"/>
                    <a:pt x="1739781" y="1687738"/>
                    <a:pt x="1714501" y="1982374"/>
                  </a:cubicBezTo>
                  <a:cubicBezTo>
                    <a:pt x="1689221" y="2277010"/>
                    <a:pt x="1698991" y="2413136"/>
                    <a:pt x="1714501" y="2753297"/>
                  </a:cubicBezTo>
                  <a:cubicBezTo>
                    <a:pt x="1437543" y="2730357"/>
                    <a:pt x="1374005" y="2735818"/>
                    <a:pt x="1143001" y="2753297"/>
                  </a:cubicBezTo>
                  <a:cubicBezTo>
                    <a:pt x="911997" y="2770776"/>
                    <a:pt x="761112" y="2746713"/>
                    <a:pt x="554355" y="2753297"/>
                  </a:cubicBezTo>
                  <a:cubicBezTo>
                    <a:pt x="347598" y="2759881"/>
                    <a:pt x="156096" y="2728083"/>
                    <a:pt x="0" y="2753297"/>
                  </a:cubicBezTo>
                  <a:cubicBezTo>
                    <a:pt x="-2389" y="2572559"/>
                    <a:pt x="-18932" y="2315085"/>
                    <a:pt x="0" y="2037440"/>
                  </a:cubicBezTo>
                  <a:cubicBezTo>
                    <a:pt x="18932" y="1759795"/>
                    <a:pt x="-2249" y="1669706"/>
                    <a:pt x="0" y="1431714"/>
                  </a:cubicBezTo>
                  <a:cubicBezTo>
                    <a:pt x="2249" y="1193722"/>
                    <a:pt x="-13146" y="1046905"/>
                    <a:pt x="0" y="798456"/>
                  </a:cubicBezTo>
                  <a:cubicBezTo>
                    <a:pt x="13146" y="550007"/>
                    <a:pt x="-31619" y="2943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77138890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Stone:</a:t>
              </a:r>
            </a:p>
            <a:p>
              <a:pPr algn="ctr"/>
              <a:r>
                <a:rPr lang="en-US" sz="2000"/>
                <a:t>61 votes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ED7DD6-8AC5-3DEE-DA4D-067EBC728E6F}"/>
              </a:ext>
            </a:extLst>
          </p:cNvPr>
          <p:cNvSpPr txBox="1"/>
          <p:nvPr/>
        </p:nvSpPr>
        <p:spPr>
          <a:xfrm>
            <a:off x="8075306" y="1915339"/>
            <a:ext cx="2081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</a:rPr>
              <a:t>Banners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1D72A0-305B-837F-06B1-4C5F31720B78}"/>
              </a:ext>
            </a:extLst>
          </p:cNvPr>
          <p:cNvSpPr txBox="1"/>
          <p:nvPr/>
        </p:nvSpPr>
        <p:spPr>
          <a:xfrm>
            <a:off x="6354608" y="3768775"/>
            <a:ext cx="5791201" cy="615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>
                <a:solidFill>
                  <a:schemeClr val="accent1"/>
                </a:solidFill>
              </a:rPr>
              <a:t>General Comments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8D156-C6AA-8BB4-D499-7F0279552901}"/>
              </a:ext>
            </a:extLst>
          </p:cNvPr>
          <p:cNvSpPr txBox="1"/>
          <p:nvPr/>
        </p:nvSpPr>
        <p:spPr>
          <a:xfrm>
            <a:off x="6892770" y="4230376"/>
            <a:ext cx="4714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(Public, Community Groups, and Committees)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196FD6-DFBC-792D-E1AB-80AFED37727F}"/>
              </a:ext>
            </a:extLst>
          </p:cNvPr>
          <p:cNvGrpSpPr/>
          <p:nvPr/>
        </p:nvGrpSpPr>
        <p:grpSpPr>
          <a:xfrm>
            <a:off x="6537019" y="4567839"/>
            <a:ext cx="5334001" cy="2157406"/>
            <a:chOff x="4829174" y="3628452"/>
            <a:chExt cx="5334001" cy="27532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CEEEAB-4907-54E1-F39F-0D1805AA1C67}"/>
                </a:ext>
              </a:extLst>
            </p:cNvPr>
            <p:cNvSpPr/>
            <p:nvPr/>
          </p:nvSpPr>
          <p:spPr>
            <a:xfrm>
              <a:off x="4829174" y="3628452"/>
              <a:ext cx="1714501" cy="2753297"/>
            </a:xfrm>
            <a:custGeom>
              <a:avLst/>
              <a:gdLst>
                <a:gd name="connsiteX0" fmla="*/ 0 w 1714501"/>
                <a:gd name="connsiteY0" fmla="*/ 0 h 2753297"/>
                <a:gd name="connsiteX1" fmla="*/ 588645 w 1714501"/>
                <a:gd name="connsiteY1" fmla="*/ 0 h 2753297"/>
                <a:gd name="connsiteX2" fmla="*/ 1177291 w 1714501"/>
                <a:gd name="connsiteY2" fmla="*/ 0 h 2753297"/>
                <a:gd name="connsiteX3" fmla="*/ 1714501 w 1714501"/>
                <a:gd name="connsiteY3" fmla="*/ 0 h 2753297"/>
                <a:gd name="connsiteX4" fmla="*/ 1714501 w 1714501"/>
                <a:gd name="connsiteY4" fmla="*/ 743390 h 2753297"/>
                <a:gd name="connsiteX5" fmla="*/ 1714501 w 1714501"/>
                <a:gd name="connsiteY5" fmla="*/ 1404181 h 2753297"/>
                <a:gd name="connsiteX6" fmla="*/ 1714501 w 1714501"/>
                <a:gd name="connsiteY6" fmla="*/ 2120039 h 2753297"/>
                <a:gd name="connsiteX7" fmla="*/ 1714501 w 1714501"/>
                <a:gd name="connsiteY7" fmla="*/ 2753297 h 2753297"/>
                <a:gd name="connsiteX8" fmla="*/ 1177291 w 1714501"/>
                <a:gd name="connsiteY8" fmla="*/ 2753297 h 2753297"/>
                <a:gd name="connsiteX9" fmla="*/ 622935 w 1714501"/>
                <a:gd name="connsiteY9" fmla="*/ 2753297 h 2753297"/>
                <a:gd name="connsiteX10" fmla="*/ 0 w 1714501"/>
                <a:gd name="connsiteY10" fmla="*/ 2753297 h 2753297"/>
                <a:gd name="connsiteX11" fmla="*/ 0 w 1714501"/>
                <a:gd name="connsiteY11" fmla="*/ 2009907 h 2753297"/>
                <a:gd name="connsiteX12" fmla="*/ 0 w 1714501"/>
                <a:gd name="connsiteY12" fmla="*/ 1266517 h 2753297"/>
                <a:gd name="connsiteX13" fmla="*/ 0 w 1714501"/>
                <a:gd name="connsiteY13" fmla="*/ 633258 h 2753297"/>
                <a:gd name="connsiteX14" fmla="*/ 0 w 1714501"/>
                <a:gd name="connsiteY14" fmla="*/ 0 h 275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1" h="2753297" fill="none" extrusionOk="0">
                  <a:moveTo>
                    <a:pt x="0" y="0"/>
                  </a:moveTo>
                  <a:cubicBezTo>
                    <a:pt x="242898" y="-2183"/>
                    <a:pt x="414438" y="-4582"/>
                    <a:pt x="588645" y="0"/>
                  </a:cubicBezTo>
                  <a:cubicBezTo>
                    <a:pt x="762853" y="4582"/>
                    <a:pt x="929818" y="15725"/>
                    <a:pt x="1177291" y="0"/>
                  </a:cubicBezTo>
                  <a:cubicBezTo>
                    <a:pt x="1424764" y="-15725"/>
                    <a:pt x="1597136" y="16810"/>
                    <a:pt x="1714501" y="0"/>
                  </a:cubicBezTo>
                  <a:cubicBezTo>
                    <a:pt x="1736361" y="197745"/>
                    <a:pt x="1721434" y="409695"/>
                    <a:pt x="1714501" y="743390"/>
                  </a:cubicBezTo>
                  <a:cubicBezTo>
                    <a:pt x="1707569" y="1077085"/>
                    <a:pt x="1729916" y="1193585"/>
                    <a:pt x="1714501" y="1404181"/>
                  </a:cubicBezTo>
                  <a:cubicBezTo>
                    <a:pt x="1699086" y="1614777"/>
                    <a:pt x="1747384" y="1973163"/>
                    <a:pt x="1714501" y="2120039"/>
                  </a:cubicBezTo>
                  <a:cubicBezTo>
                    <a:pt x="1681618" y="2266915"/>
                    <a:pt x="1717505" y="2614274"/>
                    <a:pt x="1714501" y="2753297"/>
                  </a:cubicBezTo>
                  <a:cubicBezTo>
                    <a:pt x="1485706" y="2761318"/>
                    <a:pt x="1436732" y="2740748"/>
                    <a:pt x="1177291" y="2753297"/>
                  </a:cubicBezTo>
                  <a:cubicBezTo>
                    <a:pt x="917850" y="2765847"/>
                    <a:pt x="782458" y="2779095"/>
                    <a:pt x="622935" y="2753297"/>
                  </a:cubicBezTo>
                  <a:cubicBezTo>
                    <a:pt x="463412" y="2727499"/>
                    <a:pt x="274722" y="2746359"/>
                    <a:pt x="0" y="2753297"/>
                  </a:cubicBezTo>
                  <a:cubicBezTo>
                    <a:pt x="-25601" y="2576831"/>
                    <a:pt x="22522" y="2203058"/>
                    <a:pt x="0" y="2009907"/>
                  </a:cubicBezTo>
                  <a:cubicBezTo>
                    <a:pt x="-22522" y="1816756"/>
                    <a:pt x="27007" y="1555372"/>
                    <a:pt x="0" y="1266517"/>
                  </a:cubicBezTo>
                  <a:cubicBezTo>
                    <a:pt x="-27007" y="977662"/>
                    <a:pt x="14291" y="767742"/>
                    <a:pt x="0" y="633258"/>
                  </a:cubicBezTo>
                  <a:cubicBezTo>
                    <a:pt x="-14291" y="498774"/>
                    <a:pt x="-836" y="196617"/>
                    <a:pt x="0" y="0"/>
                  </a:cubicBezTo>
                  <a:close/>
                </a:path>
                <a:path w="1714501" h="2753297" stroke="0" extrusionOk="0">
                  <a:moveTo>
                    <a:pt x="0" y="0"/>
                  </a:moveTo>
                  <a:cubicBezTo>
                    <a:pt x="259199" y="14626"/>
                    <a:pt x="446949" y="-2218"/>
                    <a:pt x="588645" y="0"/>
                  </a:cubicBezTo>
                  <a:cubicBezTo>
                    <a:pt x="730341" y="2218"/>
                    <a:pt x="975521" y="-16482"/>
                    <a:pt x="1194436" y="0"/>
                  </a:cubicBezTo>
                  <a:cubicBezTo>
                    <a:pt x="1413351" y="16482"/>
                    <a:pt x="1559365" y="-3302"/>
                    <a:pt x="1714501" y="0"/>
                  </a:cubicBezTo>
                  <a:cubicBezTo>
                    <a:pt x="1703106" y="210776"/>
                    <a:pt x="1718454" y="383040"/>
                    <a:pt x="1714501" y="743390"/>
                  </a:cubicBezTo>
                  <a:cubicBezTo>
                    <a:pt x="1710549" y="1103740"/>
                    <a:pt x="1741829" y="1261883"/>
                    <a:pt x="1714501" y="1459247"/>
                  </a:cubicBezTo>
                  <a:cubicBezTo>
                    <a:pt x="1687173" y="1656611"/>
                    <a:pt x="1742546" y="1813104"/>
                    <a:pt x="1714501" y="2120039"/>
                  </a:cubicBezTo>
                  <a:cubicBezTo>
                    <a:pt x="1686456" y="2426974"/>
                    <a:pt x="1727163" y="2448671"/>
                    <a:pt x="1714501" y="2753297"/>
                  </a:cubicBezTo>
                  <a:cubicBezTo>
                    <a:pt x="1568445" y="2762380"/>
                    <a:pt x="1234722" y="2778487"/>
                    <a:pt x="1108711" y="2753297"/>
                  </a:cubicBezTo>
                  <a:cubicBezTo>
                    <a:pt x="982700" y="2728108"/>
                    <a:pt x="716535" y="2764316"/>
                    <a:pt x="520065" y="2753297"/>
                  </a:cubicBezTo>
                  <a:cubicBezTo>
                    <a:pt x="323595" y="2742278"/>
                    <a:pt x="200710" y="2735982"/>
                    <a:pt x="0" y="2753297"/>
                  </a:cubicBezTo>
                  <a:cubicBezTo>
                    <a:pt x="26909" y="2526737"/>
                    <a:pt x="27003" y="2369002"/>
                    <a:pt x="0" y="2009907"/>
                  </a:cubicBezTo>
                  <a:cubicBezTo>
                    <a:pt x="-27003" y="1650812"/>
                    <a:pt x="-14727" y="1579568"/>
                    <a:pt x="0" y="1404181"/>
                  </a:cubicBezTo>
                  <a:cubicBezTo>
                    <a:pt x="14727" y="1228794"/>
                    <a:pt x="-15004" y="860349"/>
                    <a:pt x="0" y="688324"/>
                  </a:cubicBezTo>
                  <a:cubicBezTo>
                    <a:pt x="15004" y="516299"/>
                    <a:pt x="-344" y="318937"/>
                    <a:pt x="0" y="0"/>
                  </a:cubicBezTo>
                  <a:close/>
                </a:path>
              </a:pathLst>
            </a:custGeom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31426465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Oracle:</a:t>
              </a:r>
              <a:br>
                <a:rPr lang="en-US" sz="2000"/>
              </a:br>
              <a:r>
                <a:rPr lang="en-US" sz="2000"/>
                <a:t>3 votes</a:t>
              </a:r>
            </a:p>
            <a:p>
              <a:pPr algn="ctr"/>
              <a:r>
                <a:rPr lang="en-US" sz="1400">
                  <a:latin typeface="+mj-lt"/>
                </a:rPr>
                <a:t>Includes the Tucson-Pima County Historical Commission’s preference for Oracle Rd.</a:t>
              </a:r>
              <a:endParaRPr lang="en-US" sz="1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7344F9-4CF7-E405-FD16-8551DB268943}"/>
                </a:ext>
              </a:extLst>
            </p:cNvPr>
            <p:cNvSpPr/>
            <p:nvPr/>
          </p:nvSpPr>
          <p:spPr>
            <a:xfrm>
              <a:off x="6638924" y="3628452"/>
              <a:ext cx="1714501" cy="2753297"/>
            </a:xfrm>
            <a:custGeom>
              <a:avLst/>
              <a:gdLst>
                <a:gd name="connsiteX0" fmla="*/ 0 w 1714501"/>
                <a:gd name="connsiteY0" fmla="*/ 0 h 2753297"/>
                <a:gd name="connsiteX1" fmla="*/ 571500 w 1714501"/>
                <a:gd name="connsiteY1" fmla="*/ 0 h 2753297"/>
                <a:gd name="connsiteX2" fmla="*/ 1091566 w 1714501"/>
                <a:gd name="connsiteY2" fmla="*/ 0 h 2753297"/>
                <a:gd name="connsiteX3" fmla="*/ 1714501 w 1714501"/>
                <a:gd name="connsiteY3" fmla="*/ 0 h 2753297"/>
                <a:gd name="connsiteX4" fmla="*/ 1714501 w 1714501"/>
                <a:gd name="connsiteY4" fmla="*/ 660791 h 2753297"/>
                <a:gd name="connsiteX5" fmla="*/ 1714501 w 1714501"/>
                <a:gd name="connsiteY5" fmla="*/ 1321583 h 2753297"/>
                <a:gd name="connsiteX6" fmla="*/ 1714501 w 1714501"/>
                <a:gd name="connsiteY6" fmla="*/ 1954841 h 2753297"/>
                <a:gd name="connsiteX7" fmla="*/ 1714501 w 1714501"/>
                <a:gd name="connsiteY7" fmla="*/ 2753297 h 2753297"/>
                <a:gd name="connsiteX8" fmla="*/ 1177291 w 1714501"/>
                <a:gd name="connsiteY8" fmla="*/ 2753297 h 2753297"/>
                <a:gd name="connsiteX9" fmla="*/ 657225 w 1714501"/>
                <a:gd name="connsiteY9" fmla="*/ 2753297 h 2753297"/>
                <a:gd name="connsiteX10" fmla="*/ 0 w 1714501"/>
                <a:gd name="connsiteY10" fmla="*/ 2753297 h 2753297"/>
                <a:gd name="connsiteX11" fmla="*/ 0 w 1714501"/>
                <a:gd name="connsiteY11" fmla="*/ 2037440 h 2753297"/>
                <a:gd name="connsiteX12" fmla="*/ 0 w 1714501"/>
                <a:gd name="connsiteY12" fmla="*/ 1376649 h 2753297"/>
                <a:gd name="connsiteX13" fmla="*/ 0 w 1714501"/>
                <a:gd name="connsiteY13" fmla="*/ 715857 h 2753297"/>
                <a:gd name="connsiteX14" fmla="*/ 0 w 1714501"/>
                <a:gd name="connsiteY14" fmla="*/ 0 h 275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1" h="2753297" fill="none" extrusionOk="0">
                  <a:moveTo>
                    <a:pt x="0" y="0"/>
                  </a:moveTo>
                  <a:cubicBezTo>
                    <a:pt x="185619" y="-2499"/>
                    <a:pt x="340706" y="2147"/>
                    <a:pt x="571500" y="0"/>
                  </a:cubicBezTo>
                  <a:cubicBezTo>
                    <a:pt x="802294" y="-2147"/>
                    <a:pt x="858225" y="5545"/>
                    <a:pt x="1091566" y="0"/>
                  </a:cubicBezTo>
                  <a:cubicBezTo>
                    <a:pt x="1324907" y="-5545"/>
                    <a:pt x="1574742" y="20213"/>
                    <a:pt x="1714501" y="0"/>
                  </a:cubicBezTo>
                  <a:cubicBezTo>
                    <a:pt x="1731311" y="191443"/>
                    <a:pt x="1744536" y="469836"/>
                    <a:pt x="1714501" y="660791"/>
                  </a:cubicBezTo>
                  <a:cubicBezTo>
                    <a:pt x="1684466" y="851746"/>
                    <a:pt x="1706553" y="1001626"/>
                    <a:pt x="1714501" y="1321583"/>
                  </a:cubicBezTo>
                  <a:cubicBezTo>
                    <a:pt x="1722449" y="1641540"/>
                    <a:pt x="1722866" y="1808360"/>
                    <a:pt x="1714501" y="1954841"/>
                  </a:cubicBezTo>
                  <a:cubicBezTo>
                    <a:pt x="1706136" y="2101322"/>
                    <a:pt x="1739671" y="2550298"/>
                    <a:pt x="1714501" y="2753297"/>
                  </a:cubicBezTo>
                  <a:cubicBezTo>
                    <a:pt x="1494556" y="2750626"/>
                    <a:pt x="1378378" y="2729511"/>
                    <a:pt x="1177291" y="2753297"/>
                  </a:cubicBezTo>
                  <a:cubicBezTo>
                    <a:pt x="976204" y="2777084"/>
                    <a:pt x="900666" y="2734194"/>
                    <a:pt x="657225" y="2753297"/>
                  </a:cubicBezTo>
                  <a:cubicBezTo>
                    <a:pt x="413784" y="2772400"/>
                    <a:pt x="211328" y="2750007"/>
                    <a:pt x="0" y="2753297"/>
                  </a:cubicBezTo>
                  <a:cubicBezTo>
                    <a:pt x="19729" y="2429984"/>
                    <a:pt x="-32755" y="2289401"/>
                    <a:pt x="0" y="2037440"/>
                  </a:cubicBezTo>
                  <a:cubicBezTo>
                    <a:pt x="32755" y="1785479"/>
                    <a:pt x="3925" y="1657463"/>
                    <a:pt x="0" y="1376649"/>
                  </a:cubicBezTo>
                  <a:cubicBezTo>
                    <a:pt x="-3925" y="1095835"/>
                    <a:pt x="-10339" y="982857"/>
                    <a:pt x="0" y="715857"/>
                  </a:cubicBezTo>
                  <a:cubicBezTo>
                    <a:pt x="10339" y="448857"/>
                    <a:pt x="-21342" y="149625"/>
                    <a:pt x="0" y="0"/>
                  </a:cubicBezTo>
                  <a:close/>
                </a:path>
                <a:path w="1714501" h="2753297" stroke="0" extrusionOk="0">
                  <a:moveTo>
                    <a:pt x="0" y="0"/>
                  </a:moveTo>
                  <a:cubicBezTo>
                    <a:pt x="168661" y="10523"/>
                    <a:pt x="415319" y="-26731"/>
                    <a:pt x="605790" y="0"/>
                  </a:cubicBezTo>
                  <a:cubicBezTo>
                    <a:pt x="796261" y="26731"/>
                    <a:pt x="924436" y="22785"/>
                    <a:pt x="1211581" y="0"/>
                  </a:cubicBezTo>
                  <a:cubicBezTo>
                    <a:pt x="1498726" y="-22785"/>
                    <a:pt x="1606907" y="-15211"/>
                    <a:pt x="1714501" y="0"/>
                  </a:cubicBezTo>
                  <a:cubicBezTo>
                    <a:pt x="1728417" y="341417"/>
                    <a:pt x="1733119" y="379636"/>
                    <a:pt x="1714501" y="688324"/>
                  </a:cubicBezTo>
                  <a:cubicBezTo>
                    <a:pt x="1695883" y="997012"/>
                    <a:pt x="1730712" y="1171199"/>
                    <a:pt x="1714501" y="1294050"/>
                  </a:cubicBezTo>
                  <a:cubicBezTo>
                    <a:pt x="1698290" y="1416901"/>
                    <a:pt x="1739781" y="1687738"/>
                    <a:pt x="1714501" y="1982374"/>
                  </a:cubicBezTo>
                  <a:cubicBezTo>
                    <a:pt x="1689221" y="2277010"/>
                    <a:pt x="1698991" y="2413136"/>
                    <a:pt x="1714501" y="2753297"/>
                  </a:cubicBezTo>
                  <a:cubicBezTo>
                    <a:pt x="1437543" y="2730357"/>
                    <a:pt x="1374005" y="2735818"/>
                    <a:pt x="1143001" y="2753297"/>
                  </a:cubicBezTo>
                  <a:cubicBezTo>
                    <a:pt x="911997" y="2770776"/>
                    <a:pt x="761112" y="2746713"/>
                    <a:pt x="554355" y="2753297"/>
                  </a:cubicBezTo>
                  <a:cubicBezTo>
                    <a:pt x="347598" y="2759881"/>
                    <a:pt x="156096" y="2728083"/>
                    <a:pt x="0" y="2753297"/>
                  </a:cubicBezTo>
                  <a:cubicBezTo>
                    <a:pt x="-2389" y="2572559"/>
                    <a:pt x="-18932" y="2315085"/>
                    <a:pt x="0" y="2037440"/>
                  </a:cubicBezTo>
                  <a:cubicBezTo>
                    <a:pt x="18932" y="1759795"/>
                    <a:pt x="-2249" y="1669706"/>
                    <a:pt x="0" y="1431714"/>
                  </a:cubicBezTo>
                  <a:cubicBezTo>
                    <a:pt x="2249" y="1193722"/>
                    <a:pt x="-13146" y="1046905"/>
                    <a:pt x="0" y="798456"/>
                  </a:cubicBezTo>
                  <a:cubicBezTo>
                    <a:pt x="13146" y="550007"/>
                    <a:pt x="-31619" y="2943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77138890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Stone:</a:t>
              </a:r>
            </a:p>
            <a:p>
              <a:pPr algn="ctr"/>
              <a:r>
                <a:rPr lang="en-US" sz="2000"/>
                <a:t>17 votes</a:t>
              </a:r>
            </a:p>
            <a:p>
              <a:pPr algn="ctr"/>
              <a:r>
                <a:rPr lang="en-US" sz="1400">
                  <a:latin typeface="+mj-lt"/>
                </a:rPr>
                <a:t>Includes the </a:t>
              </a:r>
              <a:r>
                <a:rPr lang="en-US" sz="1400" u="sng">
                  <a:latin typeface="+mj-lt"/>
                </a:rPr>
                <a:t>Tucson Transit Advisory Committee  </a:t>
              </a:r>
              <a:r>
                <a:rPr lang="en-US" sz="1400">
                  <a:latin typeface="+mj-lt"/>
                </a:rPr>
                <a:t>preference for Stone Ave.</a:t>
              </a:r>
            </a:p>
            <a:p>
              <a:pPr algn="ctr"/>
              <a:endParaRPr lang="en-US" sz="2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DD9B1B-81D2-4F73-21BB-47DBB3E47BFE}"/>
                </a:ext>
              </a:extLst>
            </p:cNvPr>
            <p:cNvSpPr/>
            <p:nvPr/>
          </p:nvSpPr>
          <p:spPr>
            <a:xfrm>
              <a:off x="8448674" y="3628452"/>
              <a:ext cx="1714501" cy="2753297"/>
            </a:xfrm>
            <a:custGeom>
              <a:avLst/>
              <a:gdLst>
                <a:gd name="connsiteX0" fmla="*/ 0 w 1714501"/>
                <a:gd name="connsiteY0" fmla="*/ 0 h 2753297"/>
                <a:gd name="connsiteX1" fmla="*/ 571500 w 1714501"/>
                <a:gd name="connsiteY1" fmla="*/ 0 h 2753297"/>
                <a:gd name="connsiteX2" fmla="*/ 1091566 w 1714501"/>
                <a:gd name="connsiteY2" fmla="*/ 0 h 2753297"/>
                <a:gd name="connsiteX3" fmla="*/ 1714501 w 1714501"/>
                <a:gd name="connsiteY3" fmla="*/ 0 h 2753297"/>
                <a:gd name="connsiteX4" fmla="*/ 1714501 w 1714501"/>
                <a:gd name="connsiteY4" fmla="*/ 660791 h 2753297"/>
                <a:gd name="connsiteX5" fmla="*/ 1714501 w 1714501"/>
                <a:gd name="connsiteY5" fmla="*/ 1321583 h 2753297"/>
                <a:gd name="connsiteX6" fmla="*/ 1714501 w 1714501"/>
                <a:gd name="connsiteY6" fmla="*/ 1954841 h 2753297"/>
                <a:gd name="connsiteX7" fmla="*/ 1714501 w 1714501"/>
                <a:gd name="connsiteY7" fmla="*/ 2753297 h 2753297"/>
                <a:gd name="connsiteX8" fmla="*/ 1177291 w 1714501"/>
                <a:gd name="connsiteY8" fmla="*/ 2753297 h 2753297"/>
                <a:gd name="connsiteX9" fmla="*/ 657225 w 1714501"/>
                <a:gd name="connsiteY9" fmla="*/ 2753297 h 2753297"/>
                <a:gd name="connsiteX10" fmla="*/ 0 w 1714501"/>
                <a:gd name="connsiteY10" fmla="*/ 2753297 h 2753297"/>
                <a:gd name="connsiteX11" fmla="*/ 0 w 1714501"/>
                <a:gd name="connsiteY11" fmla="*/ 2037440 h 2753297"/>
                <a:gd name="connsiteX12" fmla="*/ 0 w 1714501"/>
                <a:gd name="connsiteY12" fmla="*/ 1376649 h 2753297"/>
                <a:gd name="connsiteX13" fmla="*/ 0 w 1714501"/>
                <a:gd name="connsiteY13" fmla="*/ 715857 h 2753297"/>
                <a:gd name="connsiteX14" fmla="*/ 0 w 1714501"/>
                <a:gd name="connsiteY14" fmla="*/ 0 h 275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501" h="2753297" fill="none" extrusionOk="0">
                  <a:moveTo>
                    <a:pt x="0" y="0"/>
                  </a:moveTo>
                  <a:cubicBezTo>
                    <a:pt x="185619" y="-2499"/>
                    <a:pt x="340706" y="2147"/>
                    <a:pt x="571500" y="0"/>
                  </a:cubicBezTo>
                  <a:cubicBezTo>
                    <a:pt x="802294" y="-2147"/>
                    <a:pt x="858225" y="5545"/>
                    <a:pt x="1091566" y="0"/>
                  </a:cubicBezTo>
                  <a:cubicBezTo>
                    <a:pt x="1324907" y="-5545"/>
                    <a:pt x="1574742" y="20213"/>
                    <a:pt x="1714501" y="0"/>
                  </a:cubicBezTo>
                  <a:cubicBezTo>
                    <a:pt x="1731311" y="191443"/>
                    <a:pt x="1744536" y="469836"/>
                    <a:pt x="1714501" y="660791"/>
                  </a:cubicBezTo>
                  <a:cubicBezTo>
                    <a:pt x="1684466" y="851746"/>
                    <a:pt x="1706553" y="1001626"/>
                    <a:pt x="1714501" y="1321583"/>
                  </a:cubicBezTo>
                  <a:cubicBezTo>
                    <a:pt x="1722449" y="1641540"/>
                    <a:pt x="1722866" y="1808360"/>
                    <a:pt x="1714501" y="1954841"/>
                  </a:cubicBezTo>
                  <a:cubicBezTo>
                    <a:pt x="1706136" y="2101322"/>
                    <a:pt x="1739671" y="2550298"/>
                    <a:pt x="1714501" y="2753297"/>
                  </a:cubicBezTo>
                  <a:cubicBezTo>
                    <a:pt x="1494556" y="2750626"/>
                    <a:pt x="1378378" y="2729511"/>
                    <a:pt x="1177291" y="2753297"/>
                  </a:cubicBezTo>
                  <a:cubicBezTo>
                    <a:pt x="976204" y="2777084"/>
                    <a:pt x="900666" y="2734194"/>
                    <a:pt x="657225" y="2753297"/>
                  </a:cubicBezTo>
                  <a:cubicBezTo>
                    <a:pt x="413784" y="2772400"/>
                    <a:pt x="211328" y="2750007"/>
                    <a:pt x="0" y="2753297"/>
                  </a:cubicBezTo>
                  <a:cubicBezTo>
                    <a:pt x="19729" y="2429984"/>
                    <a:pt x="-32755" y="2289401"/>
                    <a:pt x="0" y="2037440"/>
                  </a:cubicBezTo>
                  <a:cubicBezTo>
                    <a:pt x="32755" y="1785479"/>
                    <a:pt x="3925" y="1657463"/>
                    <a:pt x="0" y="1376649"/>
                  </a:cubicBezTo>
                  <a:cubicBezTo>
                    <a:pt x="-3925" y="1095835"/>
                    <a:pt x="-10339" y="982857"/>
                    <a:pt x="0" y="715857"/>
                  </a:cubicBezTo>
                  <a:cubicBezTo>
                    <a:pt x="10339" y="448857"/>
                    <a:pt x="-21342" y="149625"/>
                    <a:pt x="0" y="0"/>
                  </a:cubicBezTo>
                  <a:close/>
                </a:path>
                <a:path w="1714501" h="2753297" stroke="0" extrusionOk="0">
                  <a:moveTo>
                    <a:pt x="0" y="0"/>
                  </a:moveTo>
                  <a:cubicBezTo>
                    <a:pt x="168661" y="10523"/>
                    <a:pt x="415319" y="-26731"/>
                    <a:pt x="605790" y="0"/>
                  </a:cubicBezTo>
                  <a:cubicBezTo>
                    <a:pt x="796261" y="26731"/>
                    <a:pt x="924436" y="22785"/>
                    <a:pt x="1211581" y="0"/>
                  </a:cubicBezTo>
                  <a:cubicBezTo>
                    <a:pt x="1498726" y="-22785"/>
                    <a:pt x="1606907" y="-15211"/>
                    <a:pt x="1714501" y="0"/>
                  </a:cubicBezTo>
                  <a:cubicBezTo>
                    <a:pt x="1728417" y="341417"/>
                    <a:pt x="1733119" y="379636"/>
                    <a:pt x="1714501" y="688324"/>
                  </a:cubicBezTo>
                  <a:cubicBezTo>
                    <a:pt x="1695883" y="997012"/>
                    <a:pt x="1730712" y="1171199"/>
                    <a:pt x="1714501" y="1294050"/>
                  </a:cubicBezTo>
                  <a:cubicBezTo>
                    <a:pt x="1698290" y="1416901"/>
                    <a:pt x="1739781" y="1687738"/>
                    <a:pt x="1714501" y="1982374"/>
                  </a:cubicBezTo>
                  <a:cubicBezTo>
                    <a:pt x="1689221" y="2277010"/>
                    <a:pt x="1698991" y="2413136"/>
                    <a:pt x="1714501" y="2753297"/>
                  </a:cubicBezTo>
                  <a:cubicBezTo>
                    <a:pt x="1437543" y="2730357"/>
                    <a:pt x="1374005" y="2735818"/>
                    <a:pt x="1143001" y="2753297"/>
                  </a:cubicBezTo>
                  <a:cubicBezTo>
                    <a:pt x="911997" y="2770776"/>
                    <a:pt x="761112" y="2746713"/>
                    <a:pt x="554355" y="2753297"/>
                  </a:cubicBezTo>
                  <a:cubicBezTo>
                    <a:pt x="347598" y="2759881"/>
                    <a:pt x="156096" y="2728083"/>
                    <a:pt x="0" y="2753297"/>
                  </a:cubicBezTo>
                  <a:cubicBezTo>
                    <a:pt x="-2389" y="2572559"/>
                    <a:pt x="-18932" y="2315085"/>
                    <a:pt x="0" y="2037440"/>
                  </a:cubicBezTo>
                  <a:cubicBezTo>
                    <a:pt x="18932" y="1759795"/>
                    <a:pt x="-2249" y="1669706"/>
                    <a:pt x="0" y="1431714"/>
                  </a:cubicBezTo>
                  <a:cubicBezTo>
                    <a:pt x="2249" y="1193722"/>
                    <a:pt x="-13146" y="1046905"/>
                    <a:pt x="0" y="798456"/>
                  </a:cubicBezTo>
                  <a:cubicBezTo>
                    <a:pt x="13146" y="550007"/>
                    <a:pt x="-31619" y="29431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77138890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No preference or not provided: 48 </a:t>
              </a:r>
            </a:p>
            <a:p>
              <a:pPr algn="ctr"/>
              <a:endParaRPr lang="en-US" sz="20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49C7DF-5639-0913-927E-56005AFACF5F}"/>
              </a:ext>
            </a:extLst>
          </p:cNvPr>
          <p:cNvSpPr txBox="1"/>
          <p:nvPr/>
        </p:nvSpPr>
        <p:spPr>
          <a:xfrm>
            <a:off x="1436550" y="6150114"/>
            <a:ext cx="4116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Survey</a:t>
            </a:r>
          </a:p>
          <a:p>
            <a:pPr algn="ctr"/>
            <a:r>
              <a:rPr lang="en-US" sz="2000">
                <a:solidFill>
                  <a:schemeClr val="accent1"/>
                </a:solidFill>
              </a:rPr>
              <a:t> (746 responses)</a:t>
            </a:r>
          </a:p>
        </p:txBody>
      </p:sp>
    </p:spTree>
    <p:extLst>
      <p:ext uri="{BB962C8B-B14F-4D97-AF65-F5344CB8AC3E}">
        <p14:creationId xmlns:p14="http://schemas.microsoft.com/office/powerpoint/2010/main" val="11264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45DB-EAF6-EFC1-C4B3-5FFA0358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6551"/>
            <a:ext cx="5257800" cy="1920875"/>
          </a:xfrm>
        </p:spPr>
        <p:txBody>
          <a:bodyPr/>
          <a:lstStyle/>
          <a:p>
            <a:r>
              <a:rPr lang="en-US"/>
              <a:t>Community Engagement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C3EDD-0903-2DA7-1D2D-E6FDB16EB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3117816"/>
            <a:ext cx="5181600" cy="35385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/>
              <a:t>Based on community input through surveys, interactive banners, general comments and our canvassing efforts, </a:t>
            </a:r>
            <a:r>
              <a:rPr lang="en-US" b="1"/>
              <a:t>Stone Avenue is the preferred corridor </a:t>
            </a:r>
            <a:r>
              <a:rPr lang="en-US"/>
              <a:t>for Tucson’s first BRT system. </a:t>
            </a:r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99EECB27-383B-8455-F0F0-8159AC542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8" y="534681"/>
            <a:ext cx="4859042" cy="5788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00F48C-3109-69CA-503F-F06AD40D2AC8}"/>
              </a:ext>
            </a:extLst>
          </p:cNvPr>
          <p:cNvSpPr txBox="1"/>
          <p:nvPr/>
        </p:nvSpPr>
        <p:spPr>
          <a:xfrm>
            <a:off x="6172200" y="2186806"/>
            <a:ext cx="51054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accent1"/>
                </a:solidFill>
              </a:rPr>
              <a:t>Most Preferred Corridor: </a:t>
            </a:r>
            <a:br>
              <a:rPr lang="en-US" sz="2400" b="1">
                <a:solidFill>
                  <a:schemeClr val="accent1"/>
                </a:solidFill>
              </a:rPr>
            </a:br>
            <a:r>
              <a:rPr lang="en-US" sz="2400" b="1">
                <a:solidFill>
                  <a:schemeClr val="accent1"/>
                </a:solidFill>
              </a:rPr>
              <a:t>Stone Avenue</a:t>
            </a:r>
          </a:p>
        </p:txBody>
      </p:sp>
    </p:spTree>
    <p:extLst>
      <p:ext uri="{BB962C8B-B14F-4D97-AF65-F5344CB8AC3E}">
        <p14:creationId xmlns:p14="http://schemas.microsoft.com/office/powerpoint/2010/main" val="325946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A04872-2524-357F-BD2B-DF477DC1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-95250"/>
            <a:ext cx="5257800" cy="2238375"/>
          </a:xfrm>
        </p:spPr>
        <p:txBody>
          <a:bodyPr/>
          <a:lstStyle/>
          <a:p>
            <a:r>
              <a:rPr lang="en-US"/>
              <a:t>Technical Analysis Findings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0D0B83-F6FE-15E8-4A3C-B3111A43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90824"/>
            <a:ext cx="5257800" cy="338613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/>
              <a:t>Greater travel time savings (15-20% more)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More direct connection to destinations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More transformative for multimodal safety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Existing route performance significant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Lower traffic volumes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Potentially meets Tucson Road Diet Guidelines (in draft)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Higher reinvestment potential*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AADA80-6B03-B764-E37F-342369ADDFD4}"/>
              </a:ext>
            </a:extLst>
          </p:cNvPr>
          <p:cNvSpPr txBox="1"/>
          <p:nvPr/>
        </p:nvSpPr>
        <p:spPr>
          <a:xfrm>
            <a:off x="6172200" y="1707415"/>
            <a:ext cx="51054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accent1"/>
                </a:solidFill>
              </a:rPr>
              <a:t>Higher Performing Corridor: </a:t>
            </a:r>
          </a:p>
          <a:p>
            <a:pPr marL="0" indent="0">
              <a:buNone/>
            </a:pPr>
            <a:r>
              <a:rPr lang="en-US" sz="2400" b="1">
                <a:solidFill>
                  <a:schemeClr val="accent1"/>
                </a:solidFill>
              </a:rPr>
              <a:t>Stone Avenue</a:t>
            </a:r>
          </a:p>
        </p:txBody>
      </p:sp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7D4651F9-2D73-89C2-7391-4BED778C1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8" y="534681"/>
            <a:ext cx="4859042" cy="5788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1455AB-52F3-2CD8-2539-29D9A7FFED6A}"/>
              </a:ext>
            </a:extLst>
          </p:cNvPr>
          <p:cNvSpPr txBox="1"/>
          <p:nvPr/>
        </p:nvSpPr>
        <p:spPr>
          <a:xfrm>
            <a:off x="9641150" y="6497121"/>
            <a:ext cx="2550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>
                <a:latin typeface="+mj-lt"/>
              </a:rPr>
              <a:t>*based on vacant parcels</a:t>
            </a:r>
          </a:p>
        </p:txBody>
      </p:sp>
    </p:spTree>
    <p:extLst>
      <p:ext uri="{BB962C8B-B14F-4D97-AF65-F5344CB8AC3E}">
        <p14:creationId xmlns:p14="http://schemas.microsoft.com/office/powerpoint/2010/main" val="69012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8C7B4C-0E98-C7A5-8F27-FD768F7D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100" y="149225"/>
            <a:ext cx="5257800" cy="1920875"/>
          </a:xfrm>
        </p:spPr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CA7ED-09A5-8C90-0D07-BBB2EFC9B3FE}"/>
              </a:ext>
            </a:extLst>
          </p:cNvPr>
          <p:cNvSpPr/>
          <p:nvPr/>
        </p:nvSpPr>
        <p:spPr>
          <a:xfrm>
            <a:off x="-64721" y="0"/>
            <a:ext cx="553842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6C1C7F52-264F-AF7C-74B5-94DF74FB0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6" b="13992"/>
          <a:stretch/>
        </p:blipFill>
        <p:spPr>
          <a:xfrm>
            <a:off x="-64721" y="1338776"/>
            <a:ext cx="12256721" cy="28570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D7127F-95BE-D445-35FF-6448A7AE6A51}"/>
              </a:ext>
            </a:extLst>
          </p:cNvPr>
          <p:cNvSpPr/>
          <p:nvPr/>
        </p:nvSpPr>
        <p:spPr>
          <a:xfrm>
            <a:off x="-64721" y="4390818"/>
            <a:ext cx="12256721" cy="2467182"/>
          </a:xfrm>
          <a:prstGeom prst="rect">
            <a:avLst/>
          </a:prstGeom>
          <a:solidFill>
            <a:srgbClr val="D76B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CB017-E991-0E78-2F75-5F1164C57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4701922"/>
            <a:ext cx="11087100" cy="35153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chemeClr val="bg1"/>
                </a:solidFill>
              </a:rPr>
              <a:t>Staff Recommendation: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>
                <a:solidFill>
                  <a:schemeClr val="bg1"/>
                </a:solidFill>
              </a:rPr>
              <a:t>Mayor and Council endorse </a:t>
            </a:r>
            <a:r>
              <a:rPr lang="en-US" b="1">
                <a:solidFill>
                  <a:schemeClr val="bg1"/>
                </a:solidFill>
              </a:rPr>
              <a:t>Stone Avenue as the Locally Preferred Alternative (LPA) </a:t>
            </a:r>
            <a:r>
              <a:rPr lang="en-US">
                <a:solidFill>
                  <a:schemeClr val="bg1"/>
                </a:solidFill>
              </a:rPr>
              <a:t>for the north segment of Tucson Rapid Transit. </a:t>
            </a:r>
          </a:p>
        </p:txBody>
      </p:sp>
    </p:spTree>
    <p:extLst>
      <p:ext uri="{BB962C8B-B14F-4D97-AF65-F5344CB8AC3E}">
        <p14:creationId xmlns:p14="http://schemas.microsoft.com/office/powerpoint/2010/main" val="159623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cson Rapid Trans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0233"/>
      </a:accent1>
      <a:accent2>
        <a:srgbClr val="D46A34"/>
      </a:accent2>
      <a:accent3>
        <a:srgbClr val="E5D086"/>
      </a:accent3>
      <a:accent4>
        <a:srgbClr val="481C41"/>
      </a:accent4>
      <a:accent5>
        <a:srgbClr val="64827D"/>
      </a:accent5>
      <a:accent6>
        <a:srgbClr val="292929"/>
      </a:accent6>
      <a:hlink>
        <a:srgbClr val="0563C1"/>
      </a:hlink>
      <a:folHlink>
        <a:srgbClr val="954F72"/>
      </a:folHlink>
    </a:clrScheme>
    <a:fontScheme name="Tucson Rapid Transit">
      <a:majorFont>
        <a:latin typeface="Scandia"/>
        <a:ea typeface=""/>
        <a:cs typeface=""/>
      </a:majorFont>
      <a:minorFont>
        <a:latin typeface="Scandi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69348AC-A9D1-437A-A394-E5D7F757183A}" vid="{09C9571A-2728-4487-8BA0-D51CACE099E3}"/>
    </a:ext>
  </a:extLst>
</a:theme>
</file>

<file path=ppt/theme/theme2.xml><?xml version="1.0" encoding="utf-8"?>
<a:theme xmlns:a="http://schemas.openxmlformats.org/drawingml/2006/main" name="1_Office Theme">
  <a:themeElements>
    <a:clrScheme name="Tucson Rapid Trans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0233"/>
      </a:accent1>
      <a:accent2>
        <a:srgbClr val="D46A34"/>
      </a:accent2>
      <a:accent3>
        <a:srgbClr val="E5D086"/>
      </a:accent3>
      <a:accent4>
        <a:srgbClr val="481C41"/>
      </a:accent4>
      <a:accent5>
        <a:srgbClr val="64827D"/>
      </a:accent5>
      <a:accent6>
        <a:srgbClr val="292929"/>
      </a:accent6>
      <a:hlink>
        <a:srgbClr val="0563C1"/>
      </a:hlink>
      <a:folHlink>
        <a:srgbClr val="954F72"/>
      </a:folHlink>
    </a:clrScheme>
    <a:fontScheme name="Tucson Rapid Transit">
      <a:majorFont>
        <a:latin typeface="Scandia Medium"/>
        <a:ea typeface=""/>
        <a:cs typeface=""/>
      </a:majorFont>
      <a:minorFont>
        <a:latin typeface="Scand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78ed10-f108-483e-aab9-5531604e7e75">
      <Terms xmlns="http://schemas.microsoft.com/office/infopath/2007/PartnerControls"/>
    </lcf76f155ced4ddcb4097134ff3c332f>
    <TaxCatchAll xmlns="256c6a09-5320-42fb-b11d-5010a27b7a2a" xsi:nil="true"/>
    <SharedWithUsers xmlns="256c6a09-5320-42fb-b11d-5010a27b7a2a">
      <UserInfo>
        <DisplayName>Ian Sansom</DisplayName>
        <AccountId>21</AccountId>
        <AccountType/>
      </UserInfo>
      <UserInfo>
        <DisplayName>Santiago, Rebecca</DisplayName>
        <AccountId>12</AccountId>
        <AccountType/>
      </UserInfo>
      <UserInfo>
        <DisplayName>Barton, Michael J.</DisplayName>
        <AccountId>13</AccountId>
        <AccountType/>
      </UserInfo>
      <UserInfo>
        <DisplayName>Ross, Kristi</DisplayName>
        <AccountId>11</AccountId>
        <AccountType/>
      </UserInfo>
      <UserInfo>
        <DisplayName>Rios, Laura</DisplayName>
        <AccountId>28</AccountId>
        <AccountType/>
      </UserInfo>
      <UserInfo>
        <DisplayName>McVey, Stephanie</DisplayName>
        <AccountId>45</AccountId>
        <AccountType/>
      </UserInfo>
      <UserInfo>
        <DisplayName>Kara Lehmann</DisplayName>
        <AccountId>25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46E88A3E418945808A088DC6369345" ma:contentTypeVersion="14" ma:contentTypeDescription="Create a new document." ma:contentTypeScope="" ma:versionID="32e22b5e31ca66438957f4615dcff72a">
  <xsd:schema xmlns:xsd="http://www.w3.org/2001/XMLSchema" xmlns:xs="http://www.w3.org/2001/XMLSchema" xmlns:p="http://schemas.microsoft.com/office/2006/metadata/properties" xmlns:ns2="256c6a09-5320-42fb-b11d-5010a27b7a2a" xmlns:ns3="8d78ed10-f108-483e-aab9-5531604e7e75" targetNamespace="http://schemas.microsoft.com/office/2006/metadata/properties" ma:root="true" ma:fieldsID="08c3bfc863a2607b8dfda750f7a2d76d" ns2:_="" ns3:_="">
    <xsd:import namespace="256c6a09-5320-42fb-b11d-5010a27b7a2a"/>
    <xsd:import namespace="8d78ed10-f108-483e-aab9-5531604e7e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6a09-5320-42fb-b11d-5010a27b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39d51eb-b256-4bca-82f6-ba4ba2494f4b}" ma:internalName="TaxCatchAll" ma:showField="CatchAllData" ma:web="256c6a09-5320-42fb-b11d-5010a27b7a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ed10-f108-483e-aab9-5531604e7e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8099e0b-e00c-469a-8e3e-581119cc87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332C6D-C5A3-44EE-8F42-5D7D1A892049}">
  <ds:schemaRefs>
    <ds:schemaRef ds:uri="256c6a09-5320-42fb-b11d-5010a27b7a2a"/>
    <ds:schemaRef ds:uri="8d78ed10-f108-483e-aab9-5531604e7e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AD4871-BC86-43DB-80EE-C60B334807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7ADD40-BF68-4160-BC28-53E47AF9CA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c6a09-5320-42fb-b11d-5010a27b7a2a"/>
    <ds:schemaRef ds:uri="8d78ed10-f108-483e-aab9-5531604e7e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20231128_TucsonRapidTransit_PPT_Template</Template>
  <TotalTime>0</TotalTime>
  <Words>577</Words>
  <Application>Microsoft Office PowerPoint</Application>
  <PresentationFormat>Widescreen</PresentationFormat>
  <Paragraphs>76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Tucson Rapid Transit</vt:lpstr>
      <vt:lpstr>Tucson Norte-Sur vs. Tucson Rapid Transit</vt:lpstr>
      <vt:lpstr>Why Bus Rapid Transit?</vt:lpstr>
      <vt:lpstr>BRT Overview</vt:lpstr>
      <vt:lpstr>Outreach Events </vt:lpstr>
      <vt:lpstr>Survey Findings –               Which Corridor Do you Prefer?</vt:lpstr>
      <vt:lpstr>Community Engagement Results </vt:lpstr>
      <vt:lpstr>Technical Analysis Findings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Tucson Rapid Transit</dc:title>
  <dc:creator>Ross, Kristi</dc:creator>
  <cp:lastModifiedBy>Helen Wheeler</cp:lastModifiedBy>
  <cp:revision>4</cp:revision>
  <dcterms:created xsi:type="dcterms:W3CDTF">2023-11-28T19:16:08Z</dcterms:created>
  <dcterms:modified xsi:type="dcterms:W3CDTF">2024-01-29T19:27:30Z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0x0101008346E88A3E418945808A088DC6369345</vt:lpwstr>
  </property>
</Properties>
</file>